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9" r:id="rId2"/>
    <p:sldId id="530" r:id="rId3"/>
    <p:sldId id="523" r:id="rId4"/>
    <p:sldId id="623" r:id="rId5"/>
    <p:sldId id="619" r:id="rId6"/>
    <p:sldId id="620" r:id="rId7"/>
    <p:sldId id="621" r:id="rId8"/>
    <p:sldId id="622" r:id="rId9"/>
    <p:sldId id="589" r:id="rId10"/>
    <p:sldId id="545" r:id="rId11"/>
    <p:sldId id="539" r:id="rId12"/>
    <p:sldId id="599" r:id="rId13"/>
    <p:sldId id="597" r:id="rId14"/>
    <p:sldId id="598" r:id="rId15"/>
    <p:sldId id="604" r:id="rId16"/>
    <p:sldId id="605" r:id="rId17"/>
    <p:sldId id="606" r:id="rId18"/>
    <p:sldId id="602" r:id="rId19"/>
    <p:sldId id="607" r:id="rId20"/>
    <p:sldId id="608" r:id="rId21"/>
    <p:sldId id="514" r:id="rId22"/>
    <p:sldId id="593" r:id="rId23"/>
    <p:sldId id="609" r:id="rId24"/>
    <p:sldId id="610" r:id="rId25"/>
    <p:sldId id="611" r:id="rId26"/>
    <p:sldId id="612" r:id="rId27"/>
    <p:sldId id="613" r:id="rId28"/>
    <p:sldId id="614" r:id="rId29"/>
    <p:sldId id="615" r:id="rId30"/>
    <p:sldId id="616" r:id="rId31"/>
  </p:sldIdLst>
  <p:sldSz cx="9144000" cy="6858000" type="screen4x3"/>
  <p:notesSz cx="6761163" cy="9942513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D1"/>
    <a:srgbClr val="FFFFD9"/>
    <a:srgbClr val="FFFFE1"/>
    <a:srgbClr val="FFFFFF"/>
    <a:srgbClr val="663300"/>
    <a:srgbClr val="990000"/>
    <a:srgbClr val="777777"/>
    <a:srgbClr val="CC66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Stredný štýl 4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9" autoAdjust="0"/>
    <p:restoredTop sz="81450" autoAdjust="0"/>
  </p:normalViewPr>
  <p:slideViewPr>
    <p:cSldViewPr>
      <p:cViewPr varScale="1">
        <p:scale>
          <a:sx n="113" d="100"/>
          <a:sy n="113" d="100"/>
        </p:scale>
        <p:origin x="-17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29012" y="3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9948EE-0B57-4B05-935D-311F4D3AE55B}" type="datetimeFigureOut">
              <a:rPr lang="sk-SK"/>
              <a:pPr>
                <a:defRPr/>
              </a:pPr>
              <a:t>8. 3. 2024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2" y="9443789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29012" y="9443789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35317C-0033-452A-852D-D949D8BDC0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1678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2-02-09T16:26:47.9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15152 6499 0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2-02-09T16:26:47.9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15152 6499 0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37:58.75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5880 17305 1271 0,'-1'6'400'15,"-2"6"-457"-15,1 3 60 16,3-2-23-16,8-4-49 16,3-3-14-16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2-02-09T16:26:47.9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15152 6499 0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2-03-05T13:26:30.0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15152 6499 0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2-03-05T13:26:30.0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15152 6499 0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2-02-09T16:26:47.9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15152 6499 0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37:58.75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5880 17305 1271 0,'-1'6'400'15,"-2"6"-457"-15,1 3 60 16,3-2-23-16,8-4-49 16,3-3-14-16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37:58.75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5880 17305 1271 0,'-1'6'400'15,"-2"6"-457"-15,1 3 60 16,3-2-23-16,8-4-49 16,3-3-14-16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4-03-05T12:58:36.0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15152 6499 0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2-03-05T13:26:30.0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15152 6499 0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2-02-09T16:26:47.9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15152 6499 0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0T16:54:02.5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16900 13911 142 0,'-10'-4'54'15,"-10"-5"-43"-15,2 3 0 0,-4 0-3 16,-2-2-2-16,6 2-3 31,-3-1 0-31,4 2 11 16,-3 0 4-16,-7-2 16 15,-3 0 11-15,-7 3 22 0,4 1 20 0,-7 0 28 32,0 3-2-32,3 2-12 0,-3 2-17 15,2 1-36 1,5 2-11-16,10-1-22 16,5-1-7-16,15-1-8 0,7-4 0 15,16 0 0-15,10 0 0 16,21-2 4-16,12-1-3 0,24-1 4 15,1 0-3-15,9-5-2 16,-1 2 4-16,-11-5-5 16,-1-1 0-16,-11 4 1 15,-9 1 0-15,-18 5 2 16,-13 0 1-16,-21 3-3 16,-9-1 6-16,-12-1-1 15,-16-1 1-15,-18 3 4 0,-9 0-4 16,-15 1 1-16,-3 6 4 15,-5-1 5-15,-2 0-1 0,-12 0 4 16,1-3 1-16,-1 1 2 31,2 3-4-31,16-1 1 0,3 0-3 16,13 1-6 0,3-5-4-16,22 2-3 15,9-1-4-15,24-3 2 16,17 0 1-16,22-2 5 15,11-3-3-15,19 0-7 0,5 0 9 16,15 0-8-16,5 3 2 16,2 1 0-16,-4 0 0 0,-14 0-1 15,-8-3 6-15,-11 0 0 16,-5 0-5 0,-19 0 5-16,-13 2-4 15,-18-1 12-15,-11-1-4 0,-24 1 2 16,-10-3 3-16,-20 0-11 15,-9 1 2-15,-13 4 2 16,-3 1-7-16,-15 4 0 16,-1 2 8-16,7 0 0 15,1 0 1-15,27 1-3 0,12 1 4 0,18-3-9 16,12-4 8-16,22 0-5 16,7 1-4-16,26 1-2 15,11 0 2-15,18-3 4 31,11-3-7-31,19-5 3 16,11 0 0-16,6 1 0 16,-3-4 1-16,-10 5-1 0,-5 0 0 0,-29 0-4 15,-8 5 4-15,-36-5 1 16,-7 2-2-16,-17 2 4 16,-12-4 8-16,-18 4-1 15,-15-2 0-15,-18 5 4 16,-5 5-7-16,-6 6 4 15,-7 3 5-15,-9 2-7 32,5-3 1-32,4-1-5 15,9-3 2-15,27-5-3 0,7 1-3 16,28-5 0-16,14-1 1 16,18-2 2-16,15-3-2 15,23-2 0-15,14-1-2 0,23-3-1 16,13-2 3-16,10-2 0 15,0 0-1-15,-2-3 2 16,-11 2-3-16,-19 2 3 16,-12 6-4-16,-34 3-3 15,-15 1 4-15,-26 2-1 16,-14 0 4-16,-26 2-2 0,-10 4 4 16,-25 1-4-16,-10 0 0 15,-15 4 1-15,-4-1-1 0,-4 2 1 16,0 1 2-16,11-1 3 15,4 1-4-15,22-4 4 16,6 2-7-16,20-4 0 16,12 0 1-16,25 0-4 31,15 1 4-31,27-5 0 16,16-1-1-16,23-7 3 15,9-5-3-15,21-4 2 0,5 1-1 16,4-1 0-16,-4 0-1 0,-19 5 1 15,-15-2-1-15,-28 3-3 16,-13 4 7-16,-26 1-3 16,-13 4-1-16,-22 1 3 15,-11 1 0-15,-20 4-4 16,-11 1 4-16,-14 3 4 16,-9 1-6-16,0 5 9 15,3 2-2-15,17 1-5 0,8-3 6 16,18-2-9-16,10-3 2 15,23-3 0-15,12 0-4 0,22-3 2 16,17 1 2-16,20-3 0 16,11-3 0-16,16-4 0 15,4-2 0-15,17 4-3 32,7-1 1-32,9 2 1 15,-1 0-3-15,3-5 4 16,-2 2-2-16,-10-2-1 0,-1 3 1 15,-16 0 0-15,-5 2 3 16,-14-3 0-16,-9 0-3 0,-20 1 0 16,-13 4-1-16,-19-1 3 15,-9-1 0-15,-15 2 1 16,-11-3 1-16,-24 3-4 16,-6 2 3-16,-17 5 1 15,-5 1-4-15,-2 4 1 16,-4 1-1-16,4 0-1 15,1 0 5-15,17-3-1 16,13-2 0-16,26-2 1 0,13 0-7 16,25-1 1-16,13-1 3 0,32-1-1 31,14-2 2-31,28-4-2 16,7-3 2-16,18 1-2 15,5-3 0-15,2 6 4 16,5 2-6-16,-4 3 1 15,-9 3 3-15,-20-1-1 16,-14-2-1-16,-35-1 0 0,-12 1 0 16,-24-1-4-16,-10 1 7 15,-26-3-2-15,-11-1-1 0,-22 1 4 16,-13-1-6-16,-20 1 2 16,-16 1-2-16,-12 2 3 15,-6 3 0-15,-2 2 0 16,0 3 1-16,9-3-3 15,12 0 1-15,27 1 5 16,21-5-4-16,34 1-1 16,15-1 3-16,32-7-2 0,16 0-1 31,36-6 0-31,15-5-1 16,21-2-1-16,15-3 2 0,8-3 2 15,3 3 1-15,-4-1-2 16,-10 3-1-16,-23 4 0 15,-10 3-3-15,-28 3 3 16,-19-1 2-16,-25 0 0 0,-14 3-2 16,-21 1 0-16,-12 1 0 15,-26 0 0-15,-15 0 2 0,-28 1-2 16,-10 3-1-16,-16 6 4 16,-2 0-4-16,-1 3 6 15,9-3-3-15,12-1-1 16,11 0 5-16,30-6-6 15,8-2 5-15,27-4 0 16,12-5-5-16,26-1 6 31,15 0-7-31,23-1-3 16,12-2 4-16,17 2-3 16,5-5 3-16,5 5 0 0,-2 7 2 15,-20 0 3-15,-10 7-5 16,-25 0 0-16,-13 2 2 15,-23 3-5-15,-10-1 2 0,-22 10 2 16,-10-3-3-16,-20 2 5 16,-8 2-3-16,-6-3 0 15,-2 5 1-15,4 1-2 16,6-4 5-16,13 1-3 16,14-3 1-16,23-5 2 0,9-2-8 15,14-4 4 1,10-3-2-16,15-4-2 0,12-4 5 15,19-1 0-15,6 1 1 0,6-1-1 16,-2 5 1-16,-14-3 1 16,-8 1-3-16,-21 5 0 31,-13-1-3-31,-17 2 0 16,-7 1 6-16,-19 0-2 15,-6 4 0-15,-20 2-1 16,-6 1 1-16,-17 1 1 15,-8-1-2-15,1 2 0 0,-1 1 1 16,18 0-3-16,10 1 2 16,20-1 0-16,13-5 1 0,21-2-1 15,9-2 1-15,20-7 2 16,11 2-8-16,13-2 4 16,11 0 1-16,17 3 0 15,4 3 0-15,1 1 0 0,-7 1 2 16,-24 2-1-16,-12-1 0 15,-24-1-1-15,-14-1 0 16,-28-2 0 0,-17 0 0-16,-33-4-1 15,-18-1 1-15,-31 2-3 16,-10-2 8-16,-22 5-4 16,-6 0 1-16,-3 1-2 15,0 0-1-15,14 0 0 16,13 1 0-16,15 0 1 15,11 2 0-15,22-1 3 16,9 0-5-16,26 1 2 16,11-3 1-16,24 0-1 0,10 0 0 15,22-1 0-15,11 1-6 0,30-2 1 16,13-2 5-16,30-2 0 16,10-4-1-16,7-1 1 15,3 0-1-15,-12 0 2 16,-12 1 0-16,-24 2 3 15,-17 3-4-15,-31 2-3 16,-12 0 7 0,-24 2-3-16,-11-2 0 15,-21 4 0-15,-16 3-1 0,-19 0 1 16,-10 0-1-16,-10 1 1 16,-1 0 1-16,-9 2-4 15,4 3 5-15,4-5-2 16,6 3-4-16,26-5 2 15,3 1 1-15,27-2 1 16,14-2 1-16,21 5-1 16,20 0-6-16,29 2 0 15,11-6 5-15,35-4 0 0,21-5 0 16,36-7 0-16,20 2 1 16,36-4-19-16,4-1-30 15,25-6-274-15</inkml:trace>
  <inkml:trace contextRef="#ctx0" brushRef="#br0" timeOffset="1399.7">18371 13737 360 0,'-42'6'219'16,"-53"5"-26"-16,4 4-16 0,14 4-61 15,5 0-41-15,18 1-50 16,9-3-7-16,17-1-7 0,9-3 2 15,19-3-6-15,12 1 4 16,19 1 6-16,12 4-8 16,17-2-4-16,5-2 5 15,13-5-12-15,-1-2 4 0,-7-5 2 16,-5-1-2-16,-19-4 1 16,-11 0 1-16,-21 3 29 15,-8-1 3-15,-22-2 7 16,-10-1 0-16,-20 1-31 15,-9 1-8-15,-16 1 2 16,-8 3-5-16,-1 6 0 16,0 5 3-16,12 6 2 31,14 1 1-31,19-1 3 16,9-2-3-16,20-5-2 0,9-2 2 15,21-8 9-15,7-3-3 16,17-10 0-16,5-7-3 15,5 1-4-15,3-3 1 0,-4 1 2 16,-8 6-2-16,-18 4-1 16,-13 3 1-16,-19 4-8 15,-10-1 7-15,-25 1-6 16,-4 2 0-16,-19 4 1 16,-6 6-2-16,-5 11 1 15,-5 1 3-15,7 5-1 0,5-1 0 16,22-6 1-16,15-1-3 15,24-7-1-15,7-4 1 16,24-8-4-16,4-7 3 0,23-9 1 16,10-4 0-16,14-10 4 15,7-1-3-15,0-2-3 16,-3-1 5-16,-23 4-4 31,-16 3 0-31,-29 3 1 16,-12 5-1-16,-20 14-1 0,-17 7 2 15,-17 14 1-15,-15 3 0 16,-9 6-1-16,6 1 1 16,7 3 0-16,14-1-1 0,21-6 0 15,9-3 3-15,24-6-3 16,9-5 0-16,17-6 2 16,9-6-3-16,15-10 0 15,8-5 4-15,6-6-2 0,-2-7 2 16,-15 2-3-16,-11-2 3 15,-22 3 0-15,-14 4-2 0,-18 5 0 16,-11 8 1-16,-17 13 1 16,-2 9-3-16,-17 16 4 15,-3 9-3-15,4 6 0 32,5-2 2-32,25-5-2 15,17-5-1-15,28-6 1 16,11-3 2-16,31-9-28 15,11-5-33-15</inkml:trace>
  <inkml:trace contextRef="#ctx0" brushRef="#br0" timeOffset="2780.87">19214 13821 755 0,'-20'1'295'0,"-27"-1"-168"15,1 6-101-15,1 1 3 16,3 0-5-16,15 3-14 16,9-1 1-16,14-1-1 15,9 0 3-15,30 0 2 16,8-5 3-16,34-2-3 15,10-2-5-15,4-6-2 0,1-1-5 32,-9-4 1-32,-2-2-2 15,-18 2 4-15,-8 2 16 0,-25 0 6 16,-13 0 11-16,-23 0-3 16,-13-1-13-16,-20 5-10 15,-5-2-4-15,-19 6-3 16,-6 2-2-16,-17 5 1 15,-7 7 0-15,-1 3-5 16,5 6 4-16,26-5-2 16,18-4-3-16,31-1 3 0,15-5-6 15,33-1 1-15,11-2 6 16,22-6 0-16,9-2 0 16,1-8-3-16,2 0 1 0,2 0-1 15,-2-6-2-15,1-2 5 16,-7-4-4-1,-24-6 3-15,-9 6 1 16,-30-2 5-16,-12 5 3 0,-23 6-5 16,-17 1 6-16,-18 11-9 15,-8 4 1-15,-14 14 1 16,3 8-5-16,0 11 1 16,7 5 0-16,20 2-1 15,14-4 5 1,23-6-2-16,9-5-2 15,22-9 0-15,10-7 1 16,18-9-1-16,8-8 0 16,12-9 1-16,3-5-1 0,2 0-1 15,-8-2 0-15,-16 7 5 16,-9 6-5-16,-23 0 1 16,-9 1 4-16,-22 7-5 15,-13-4 2-15,-24 10-1 16,-12 0 3-16,-20 2-3 0,-14 6 0 15,-28 0 0-15,-2 1 0 16,-9 1 0-16,2-2 0 16,12-1-1-16,1-1-1 15,18-3 1-15,11-2 1 0,26-4-1 16,14 1 5-16,26-7-5 16,18 1 2-16,33-6-2 31,18-6 0-31,30 1 1 15,9-7-3-15,8 5 4 0,3 1-3 0,-8 6 2 16,-11 0 0-16,-28 1-2 16,-12 4 1-16,-29-2-4 15,-17 2 6-15,-22 1-2 16,-20-1 0-16,-24 0 0 16,-3 1 1-16,-21 4 1 15,-2 1-2-15,-13 9 3 16,0 6 5-16,11 7 5 15,9-2 0-15,37 0-6 16,14-6-5-16,25-8-4 16,16 4 4-16,13-8-2 0,21 3 3 15,29-6 1-15,14-4-5 16,19 0 1-16,3-6-2 16,-9 4-3-16,-6-2 5 0,-27 1 3 31,-15 6-1-31,-29 1 2 15,-16 1-3-15,-39 2-3 16,-22-2 0-16,-22 0-1 16,-9 6 3-16,4 1 0 15,0 0 2-15,16 1 1 16,11-1-3-16,25-1-1 0,18-1 1 16,27-3-11-16,19 1-10 0,47 0-20 15,20 0-9-15,43-1-40 16,23 3-124-16</inkml:trace>
  <inkml:trace contextRef="#ctx0" brushRef="#br0" timeOffset="3480.01">19637 13594 680 0,'-6'6'250'0,"-10"18"-196"16,-7 6 6-16,-2 7 8 16,-3 4-8-16,5 0-9 0,11-5-12 15,9-10-20-15,6-9-6 16,12-14-9-16,2-3 8 16,10-13 4-16,1-5-8 0,3-11 1 15,-3-4 3-15,-5-4-9 16,-4 5 3-16,-11 5 2 15,-3 6-7-15,-5 12 16 16,-3 6 10-16,-8 14-11 0,-5 9 6 16,-3 16-14-16,-1 3-6 15,11-1 1-15,1-6-1 16,8-12 0-16,-1-8 0 16,7-9 18-16,1-7 5 0,9-8-1 15,2-6 3-15,-3-9-19 31,5 0-5-31,-9-5-3 16,-5-1 0-16,-2-1 5 16,-4 2-4-16,-1 8 3 15,-2 11-5-15,-9 21-2 16,-10 17-12-16,-4 31-31 16,2 10-223-16</inkml:trace>
  <inkml:trace contextRef="#ctx0" brushRef="#br0" timeOffset="4829.06">19780 13897 478 0,'-24'-1'308'0,"-19"-2"-67"0,-7 3-69 16,-5 1-62-1,1-1-74-15,5 2-7 0,8 0-17 16,11 2 0-16,14-2 3 31,8 1-7-31,16-2 4 16,11-1 1-16,20-1-7 15,7-2 0-15,8-1 0 16,2 2-5-16,-11 0 4 0,-8-1-5 16,-7 4-3-16,-11-1 7 15,-11 3-7-15,-4 2 7 16,-15 3 2-16,-5 2-9 15,-21 3 10-15,-5 5-6 0,-10-1 5 16,-1 3 4-16,9-1 0 16,10-1 3-16,20-5-9 15,10-2-1-15,25-5-4 16,10-7 1-16,21-10 0 16,9-5 0-16,0-8 5 0,-2 1-5 15,-15 0 0-15,-6 3 5 16,-11 7-4-16,-9 1 0 15,-12 7 4 1,-6 0-5-16,-16 3 0 16,-8 2 0-16,-13 0-5 15,-10 2 1-15,-10 1 4 16,-6 0 2-16,-10 1 2 16,-3 1 1-16,-1 2 0 15,3-2 5-15,15 0-1 0,10 0-4 16,25-5-4-16,10-2-1 15,12-9-1-15,11-4 4 16,8-5 2-16,8 0-5 0,3 2 1 16,-5 3 0-16,-15 3-3 15,-10-1 3-15,-21 7-1 16,-13-1-3-16,-26 6 1 16,-11 1 2-16,-16 5 1 15,1 4 2-15,0 5-1 16,10 3-4-16,18-1 2 15,16-5 0 1,42-9-1-16,25-3 0 16,37-11-2-16,15-2-3 0,21-5-5 15,5-3 5-15,2-1-4 16,-2-1 10-16,-19 0-1 16,-11 2 1-16,-30 9 0 15,-15 4 0-15,-30 5 12 16,-14 8 3-16,-28 3 0 15,-13 6-4-15,-19 5-7 16,-13 3-5-16,-11 11 2 16,-2 1 1-16,5 6-26 15,10-4-22-15</inkml:trace>
  <inkml:trace contextRef="#ctx0" brushRef="#br0" timeOffset="5062.24">18591 13813 880 0,'-70'2'313'0,"-54"0"-285"16,-15 8-5-16,5-1-5 15,16 0-18-15,14-1 3 0,42-4-2 16,23-4-2-16</inkml:trace>
  <inkml:trace contextRef="#ctx0" brushRef="#br0" timeOffset="6111.83">21383 13700 936 0,'-19'-6'366'16,"-12"-6"-301"-16,-3 11-10 0,-2 4-7 15,-3 8-25 1,-4 3 8-16,6 6 3 0,1 2-7 16,8 0-4-16,7-4-3 15,12-5-9-15,9 1-4 0,9-6-3 16,5-6 1-16,16-3-5 15,0-10 3-15,13-3-1 16,3-3-2-16,-2-5 1 31,-2 0 0-31,-15 0 1 16,-7 5 1-16,-26 6-1 16,-13 4-5-16,-20 12 0 15,-12 5-5-15,-12 13 3 0,-7 5 4 16,-2 5 1-16,4 3 2 15,10-5-1-15,10-1 0 16,24-10 1-16,8-4-4 0,24-9 2 16,13-5 3-16,21-11-1 15,13-5-1-15,17-8 2 16,1-5-3-16,-3-3-1 16,-8-4 4-16,-18 5-4 15,-6 1 2-15,-24 13 2 0,-11 6-6 16,-20 5 3-16,-9 6-5 15,-16 6 0-15,-5 3 5 16,1 7-2-16,-2 0 3 0,7 3-1 31,4 1 0-31,6-8 3 16,14 0-3-16,18-11 1 16,6-4 1-16,23-6-2 15,-2-10 3-15,4-4 0 16,5-2-2-16,-16-1 3 15,2 4-5-15,-15 3 1 0,-7 0 1 16,-3 6 2-16,-12 4 0 16,-5 10 2-16,-12 5-6 0,-12 11 1 15,-4 4-10-15,-2 7-64 16,8 0-210-16</inkml:trace>
  <inkml:trace contextRef="#ctx0" brushRef="#br0" timeOffset="6644.49">20080 13814 517 0,'-13'-1'270'16,"-11"1"-85"-16,4-3-16 0,16 3-91 15,-3-1-11-15,8 2-16 16,1 1-6-16,-9-2-16 0,5 8-5 31,-6-2-16-31,1 4-4 16,13 2-1-16,5-1 0 16,14 1-5-16,0-4 2 15,2-4 2-15,-3-3 0 0,-13-3 0 16,0-1 3-16,-9 1-2 15,-6-3-1-15,-5 0 2 16,-8 5-3-16,-11-3 2 16,8 3-4-16,-1 2 1 15,-2-2 4-15,15 2 0 0,-2-3-5 16,17-1 1-16,11-1-4 16,20-1 0-16,6 1 6 15,5-5-22-15,2 1-21 0,-2-1-298 16</inkml:trace>
  <inkml:trace contextRef="#ctx0" brushRef="#br0" timeOffset="7612.69">21292 13618 581 0,'0'0'309'16,"-10"0"-11"-16,-5 5-210 0,-14 8-7 16,-8 7-23-16,-13 5-6 15,-5 6-1-15,6 1-13 16,1-2-4-16,21-6-13 16,8-7-8-16,14-12-9 15,9-4 0-15,10-10-1 0,13 0-3 16,11-11 3-16,0-2-2 15,7-4 3-15,-10-2-4 0,-9 5 0 16,-5 1 2-16,-13 9-3 31,-4 5 2-31,-11 6 1 16,-9 4-4-16,-9 7 3 16,-4 5-2-16,-6 10-1 15,3 1 2-15,1 3 0 16,4-4 1-16,16-2 0 15,4-4 2-15,8-12-1 0,2-3-1 16,12-10 1-16,-1-8 0 0,-2-8-1 16,4-3 4-16,-13-5-2 15,-2 1-3-15,0 8 0 16,-10 10 0-16,-3 9 0 16,-1 6-4-16,-3 12 3 15,4 3-1-15,10 7 2 16,4 0-1-16,18-3 1 0,8-2 0 15,15-7 0-15,5-5 0 16,9-6 1-16,4-3-1 16,2-7 1-16,6 3 1 0,5 0-2 31,-4-2 0-31,-7 3 0 16,-11-2 0-16,-18 5 0 0,-10 1 0 15,-18 5 0-15,-8 4-3 16,-18 4 3-16,-9 3 1 15,-16 1 4-15,-4 3 1 16,-10-3 10-16,0 3-6 16,6 1 1-1,9-4 0-15,19-5-8 0,11-2-2 0,20-6 0 16,10-2 1-16,19-5 0 16,9-4 1-16,6-4 0 15,8-2 1-15,-6 1-4 16,-1-2 3-16,-2 2 1 15,-12 0-7-15,-11 2 3 16,-7 3 0-16,-12 5 1 0,-6-2 0 31,-10 4 3-31,-8 1-5 16,-12 1-2-16,-6 3 6 16,-6 1-4-16,-8 1 1 0,-4 3 4 15,4-1-5-15,5 1 1 16,14-1 0-16,18 0-4 15,4 3 7-15,19-2-3 16,13 0 2-16,19-4 3 16,9-6-7-16,4-4 2 0,-5-8 0 0,-7-3-2 15,-11 0 5-15,-12 2-2 16,-4 5 5-16,-16 4-24 16,-3 2-42-16,-10 4-227 15</inkml:trace>
  <inkml:trace contextRef="#ctx0" brushRef="#br0" timeOffset="8875.72">22400 13860 813 0,'-16'0'324'15,"-24"2"-235"-15,-2 4-10 0,-6 5-54 16,3 3-16-16,6 2-1 16,3 1 12-16,15-2 2 15,8-2 6-15,18-6-7 32,13-4-11-32,18-6 3 15,15-8-12-15,10-7 6 16,3-2-5-16,-1-4-1 15,2 2 5-15,-13 0-3 0,-9 0-1 16,-16 5 8-16,-17-1 6 16,-13 8 9-16,-11 1 7 0,-13 6-8 15,-11 4-7-15,-7 10-5 16,-2 3-6-16,3 8 4 16,13 2 2-16,5-3-3 15,9 0-1-15,17-6-3 16,7-5-4-16,23-7 0 15,6-3 7-15,15-11-2 0,11-4-3 16,-1-7-1-16,-3-1-2 16,-10-2 1-16,-9 0 0 0,-14 6 2 31,-7-1 1-31,-18 10-4 16,-9 3 0-16,-18 5 0 15,-9 9 0-15,-10 3 0 16,-5 5 7-16,-2 2-1 15,1 0 2-15,6 3 3 0,12-1 2 16,12-5-2-16,11-2-4 16,25-8-2-16,9-1-2 15,20-5 1 1,7-9-3-16,2-2 4 0,0-6-6 0,-11-2 0 16,-9 3 3-16,-15 3 1 15,-11 3-3-15,-18 8 3 16,-7 6-3-16,-16 10-5 15,-6 2 5-15,-8 7 1 16,0 0-1-16,5-2 1 0,6 2-1 16,16-7 0-16,8-3 5 15,15-4-4-15,8-5 1 0,14-2 1 32,3-5-6-32,9-7 5 15,4-2-3-15,-11-8 1 16,-6 3 6-16,-12-8-3 15,-17 0 3-15,-13 3-1 16,-11 2-9-16,-16 16 5 16,-4 6-4-16,-3 11-3 15,-5 7 8-15,8 3-4 0,9-1 2 16,17-3 2-16,14-3-5 16,13-6 3-16,10-4 3 15,21-6-1-15,9-5-1 0,13-7 0 16,10-2-4-16,-7-1 3 15,-5-1 3-15,-15 5 0 16,-17 1 2-16,-15 6-2 16,-10 4-2-16,-19 8-3 15,-2 7 2 1,-12 9 1-16,-2-4-2 16,12 1 1-16,2-3-2 15,13-8 2-15,11 1 0 0,7-9 1 16,12-6-2-16,18-7-1 15,6-7 3-15,11-8-1 16,-2-1 5-16,-9-7-4 16,-12 6 4-16,-17 7 2 15,-12 2-11-15,-20 11 2 16,-8 1-3-16,-17 12 0 16,-6 7-6-16,2 14-25 0,-1 5-39 15,12 8 34-15</inkml:trace>
  <inkml:trace contextRef="#ctx0" brushRef="#br0" timeOffset="9376.02">22710 13836 874 0,'-9'0'332'16,"-11"1"-260"-16,-4-2 2 0,-7 1-4 16,-4 3-27-16,-8-1-11 15,-3 7-8-15,6-2-7 16,7 1-3-16,17 2-6 16,15-1 2-16,12 2-3 15,7-4-5-15,13-4 0 31,3-2-1-31,4-4 3 16,-1 0 1-16,-17-2-3 16,-7-1-2-16,-18 5 18 0,-8 3 7 15,-22 8 8-15,-6 3 1 16,-16 8-18-16,-2 2-5 16,8-1-8-16,4 1 3 0,12-2-71 15,3-5-94-15</inkml:trace>
  <inkml:trace contextRef="#ctx0" brushRef="#br0" timeOffset="10296.57">20954 13980 548 0,'21'-8'222'0,"20"-11"-147"0,9 4 8 15,5 3 21 1,-3 1-8-16,-2 4-6 0,-5 1-5 16,-8 2-28-16,-8 2-12 0,-16 2-15 15,-11 2 15-15,-17 2-5 16,-10 4-7-16,-8 2 7 15,-7 0-22-15,-5 1 5 16,-4-2 7-16,6-2-9 16,8 0-1-16,16-4-7 0,13-2-6 15,13-5 3-15,6-7-4 16,17-5-6-16,5-4 5 31,7 0-6-31,2 0 5 0,-4 0-2 16,-3 5-2-16,-13 2 0 15,-7 2-3-15,-17 1 4 16,-10-5-1-16,-17-2 1 16,-8-5 5-16,-8-5-6 15,-5 8 2-15,3 2-1 16,-7 0-6-16,10 12 4 16,7-3-1-16,9 5 5 15,10 1-3-15,6 0 6 0,7 1-7 16,4 4 0-16,1 4 1 0,5 11-4 15,1 7 3-15,1 10-3 16,0 2 5-16,-1 3 0 16,-3-6-1-16,6-6 2 15,11-4-4-15,14-12 2 16,12-5-1-16,13-8 0 16,7-6 3-1,12-2-2-15,4 0 0 16,9 0 3-16,0-1-3 15,-4 0 2-15,-1-3-1 0,-7-2-3 16,-2 5 1-16,-8-7-2 16,-3 2 3-16,-11 3 3 15,-7 3-3-15,-2 8 4 16,-7 1-4-16,-6 7-4 16,-4 2 3-16,-17 5-2 15,-4 3 1-15,-15-5 2 16,-11-5 0-16,-7 0 5 0,-1-4 1 15,6 2 3-15,6 0-2 16,13-4-5-16,7-2 1 0,18-3-1 16,1 1 1-16,11 1-2 15,-1 1 3-15,7 0-4 32,4-1-1-32,1-1 2 15,-1 0 0-15,-13 0 4 16,-1 0-5-16,-18 1 4 0,-6 0-5 15,-12 3-4-15,-6 4 5 16,-11 3-15-16,-5 5-22 0,-2 3 137 16</inkml:trace>
  <inkml:trace contextRef="#ctx0" brushRef="#br0" timeOffset="10840.3698">20625 13803 459 0,'-12'4'286'16,"-33"6"-6"-16,9 2-139 0,15 0-83 16,6 0-30-16,29-4-22 15,13-5-3-15,23-6 4 16,7-1-16-16,5-9-231 16</inkml:trace>
  <inkml:trace contextRef="#ctx0" brushRef="#br0" timeOffset="11489.73">21241 13760 738 0,'-7'-8'318'16,"-7"-8"-181"-16,-1 4-46 0,2 3-29 16,-4 2-17-16,-6 5-2 31,-5 2-5-31,-5 7-12 15,-4 1 3-15,-3 7 3 16,1 4-2-16,8-5-6 16,10-2-11-16,11-7-11 15,7-6 1-15,4-4 0 0,3-2 6 16,2-5-2-16,1 1-3 16,-1 0-2-16,-2 1-2 15,-3 4 1-15,-3 0 1 0,-6 5-2 16,1 2 0-16,-4 2-1 15,2 4 3-15,7 0-1 16,-1-4-1-16,13 2 0 16,10-6-1-16,27-3 1 0,12-2 0 15,15-5 1-15,6 7 0 16,-8 0 0-16,1 4 5 16,-2 0-192-16</inkml:trace>
  <inkml:trace contextRef="#ctx0" brushRef="#br0" timeOffset="12023.05">22781 13939 337 0,'-1'-1'256'0,"-25"-1"-46"0,-55-4-5 15,33 5-19-15,-8-1-80 16,4-1-23-16,11 1-36 16,11-2-16-16,23 1-19 31,21-2-9-31,26-2-24 15,12 2 57-15</inkml:trace>
  <inkml:trace contextRef="#ctx0" brushRef="#br0" timeOffset="12672.18">19398 13872 641 0,'0'-4'299'0,"0"-8"-157"0,4 3-12 0,-1 4-55 16,-2 0-14-16,-8 5-4 16,-1 1-1-16,-10 6-36 0,-4 3-10 15,-1 2-10-15,2-1-1 16,10-3 2-16,8-2 3 16,17-9-2-16,10-4 0 0,17-9 1 15,8-5 1-15,4 2-1 31,-2-5-1-31,-7 4 4 16,-11 2-1-16,-22 5-6 16,-6 7 10-16,-33 4 0 15,-16 3 6-15,-21 3 12 16,-14 0-7-16,-1 10 0 16,-7 2-8-16,-8 6-7 0,0 5 1 15,7-3-8-15,8-1-20 16,27-4-36-16,8-5-22 0,17-4-119 15,12 0-82-15</inkml:trace>
  <inkml:trace contextRef="#ctx0" brushRef="#br0" timeOffset="13338.34">17866 13785 640 0,'10'-7'273'16,"9"-9"-192"-16,1 3 2 15,3-1-30-15,0 5-7 0,0 3-3 16,2 1 13-16,-1 1-2 31,-1-2-19-31,7-1-7 16,0 0-12-16,3 1 3 0,-5 1-10 15,-11-1 4-15,-5 6 0 16,-7-1-10-16,-7 1 6 16,2 2 7-16,0-2 5 15,-2 0 8-15,-13 3-3 16,-36 36 3-16,21-18-7 15,0-2 1-15,8 1-4 0,10-1-7 16,19-9-7-16,11-4-3 16,13-4 1-16,5-5-3 15,-3-3 6-15,-5-2-4 0,-3-2-2 16,-2 2 4-16,-3-2-5 16,-2 0 0-16,-9-3 5 15,-7 0-1-15,-4 0 4 16,-9 2 0-16,-6 0 0 31,-7 0-2-31,-5 1-2 16,-3 2 3-16,7 4-8 0,6 1 4 15,-3 5-2-15,6 7-24 16,-4 8-184-16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2-03-05T13:26:30.0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15152 6499 0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3-03-07T15:34:27.5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15152 6499 0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2-03-05T13:26:30.0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15152 6499 0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2-03-05T13:26:30.0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15152 6499 0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6T08:45:18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25006 17993 1061 0,'0'0'417'16,"0"0"-264"-16,0 0-133 15,0 0 5-15,-1 0-41 16,0 0-37-16,0 0-247 0</inkml:trace>
  <inkml:trace contextRef="#ctx0" brushRef="#br0" timeOffset="115.8125">25038 17989 1066 0,'17'25'406'16,"-33"-26"-315"-16,0-2-41 0,5 3-60 16,3 1-30-16,7 3-170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8T08:45:27.31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12628 659 785 0,'-12'13'237'0,"-8"15"-271"16,6 4 17-16,6 5-51 15,2 0-119-15</inkml:trace>
  <inkml:trace contextRef="#ctx0" brushRef="#br0" timeOffset="164.04">12575 1090 971 0,'-7'-4'326'0,"-3"-1"-317"16,2 1-7-16,5 6-4 15,2 1-17-15,2-1-135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11:17:51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12657 582 1245 0,'-3'1'-61'16,"1"-1"34"-16,-1-1-25 16,3 1-116-16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8T08:45:27.31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12628 659 785 0,'-12'13'237'0,"-8"15"-271"16,6 4 17-16,6 5-51 15,2 0-119-15</inkml:trace>
  <inkml:trace contextRef="#ctx0" brushRef="#br0" timeOffset="164.04">12575 1090 971 0,'-7'-4'326'0,"-3"-1"-317"16,2 1-7-16,5 6-4 15,2 1-17-15,2-1-135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5T11:17:51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12657 582 1245 0,'-3'1'-61'16,"1"-1"34"-16,-1-1-25 16,3 1-116-16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37:58.75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5880 17305 1271 0,'-1'6'400'15,"-2"6"-457"-15,1 3 60 16,3-2-23-16,8-4-49 16,3-3-14-16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2-02-09T16:26:47.9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15152 6499 0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37:58.75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5880 17305 1271 0,'-1'6'400'15,"-2"6"-457"-15,1 3 60 16,3-2-23-16,8-4-49 16,3-3-14-16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2-02-09T16:26:47.9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15152 6499 0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37:58.75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5880 17305 1271 0,'-1'6'400'15,"-2"6"-457"-15,1 3 60 16,3-2-23-16,8-4-49 16,3-3-14-16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2-02-09T16:26:47.9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15152 6499 0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416" units="cm"/>
          <inkml:channel name="Y" type="integer" max="193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7438" units="1/cm"/>
          <inkml:channelProperty channel="Y" name="resolution" value="999.9483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37:58.75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5880 17305 1271 0,'-1'6'400'15,"-2"6"-457"-15,1 3 60 16,3-2-23-16,8-4-49 16,3-3-14-16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29052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04B58-E24C-412B-823E-8F2F16FAAB00}" type="datetimeFigureOut">
              <a:rPr lang="sk-SK" smtClean="0"/>
              <a:t>8. 3. 2024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6277" y="4722815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2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29052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DB311-A243-46F3-9A78-0C1DA57074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775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DB311-A243-46F3-9A78-0C1DA5707452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858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DB311-A243-46F3-9A78-0C1DA5707452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005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DB311-A243-46F3-9A78-0C1DA5707452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005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DB311-A243-46F3-9A78-0C1DA5707452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005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DB311-A243-46F3-9A78-0C1DA5707452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005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DB311-A243-46F3-9A78-0C1DA5707452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005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DB311-A243-46F3-9A78-0C1DA5707452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00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D7C0A-11A8-454E-8E04-32571BBBD51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794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B9E3A-C10B-4EA8-8EB6-D15F453952B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539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7608C-86D9-4743-A899-079196F9A49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493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7944-1348-43AE-A211-ADD22846A58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6235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114F-35F8-4D3E-9888-CBBE7B64187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4472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67B09-2DDB-4F20-B033-7789C603400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691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5FF7F-FC29-42EE-8953-7ABDFB794DC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54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7C3B8-0966-4269-B8A8-F289D9A548A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655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BBD4-E8C8-4AAE-BC41-B2B1D215F5F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663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39809-7408-4E57-9AA3-D5F975CDBF2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610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3647D-9F9D-469E-9EFA-789CED79550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662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359B6-69D1-4B63-89DF-D8A315B8E35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316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69DC-CEB5-4DA2-84F0-2B55E821DA8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846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54DE-6D26-4B35-97AC-8C85A9AFDBC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766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DCD4E-B56B-4A55-B3C1-DC3E646DC2E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192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16D239-1607-40CE-9C54-C78F7FB363C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2" Type="http://schemas.openxmlformats.org/officeDocument/2006/relationships/image" Target="../media/image3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5" Type="http://schemas.openxmlformats.org/officeDocument/2006/relationships/customXml" Target="../ink/ink16.xml"/><Relationship Id="rId10" Type="http://schemas.openxmlformats.org/officeDocument/2006/relationships/image" Target="../media/image8.png"/><Relationship Id="rId4" Type="http://schemas.openxmlformats.org/officeDocument/2006/relationships/image" Target="../media/image40.emf"/><Relationship Id="rId9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9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5" Type="http://schemas.openxmlformats.org/officeDocument/2006/relationships/customXml" Target="../ink/ink18.xml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30.emf"/><Relationship Id="rId7" Type="http://schemas.openxmlformats.org/officeDocument/2006/relationships/image" Target="../media/image48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0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30.emf"/><Relationship Id="rId7" Type="http://schemas.openxmlformats.org/officeDocument/2006/relationships/image" Target="../media/image8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48.png"/><Relationship Id="rId4" Type="http://schemas.openxmlformats.org/officeDocument/2006/relationships/image" Target="../media/image30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7" Type="http://schemas.openxmlformats.org/officeDocument/2006/relationships/customXml" Target="../ink/ink27.xml"/><Relationship Id="rId12" Type="http://schemas.openxmlformats.org/officeDocument/2006/relationships/image" Target="../media/image51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emf"/><Relationship Id="rId11" Type="http://schemas.openxmlformats.org/officeDocument/2006/relationships/image" Target="../media/image230.emf"/><Relationship Id="rId15" Type="http://schemas.openxmlformats.org/officeDocument/2006/relationships/image" Target="../media/image22.png"/><Relationship Id="rId1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7" Type="http://schemas.openxmlformats.org/officeDocument/2006/relationships/customXml" Target="../ink/ink29.xml"/><Relationship Id="rId12" Type="http://schemas.openxmlformats.org/officeDocument/2006/relationships/image" Target="../media/image53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emf"/><Relationship Id="rId11" Type="http://schemas.openxmlformats.org/officeDocument/2006/relationships/image" Target="../media/image2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emf"/><Relationship Id="rId7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6.png"/><Relationship Id="rId5" Type="http://schemas.openxmlformats.org/officeDocument/2006/relationships/customXml" Target="../ink/ink3.xml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2" Type="http://schemas.openxmlformats.org/officeDocument/2006/relationships/customXml" Target="../ink/ink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5" Type="http://schemas.openxmlformats.org/officeDocument/2006/relationships/customXml" Target="../ink/ink5.xml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40.emf"/><Relationship Id="rId9" Type="http://schemas.openxmlformats.org/officeDocument/2006/relationships/image" Target="../media/image7.emf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5" Type="http://schemas.openxmlformats.org/officeDocument/2006/relationships/customXml" Target="../ink/ink7.xml"/><Relationship Id="rId10" Type="http://schemas.openxmlformats.org/officeDocument/2006/relationships/image" Target="../media/image18.png"/><Relationship Id="rId4" Type="http://schemas.openxmlformats.org/officeDocument/2006/relationships/image" Target="../media/image40.emf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2" Type="http://schemas.openxmlformats.org/officeDocument/2006/relationships/image" Target="../media/image1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customXml" Target="../ink/ink9.xml"/><Relationship Id="rId15" Type="http://schemas.openxmlformats.org/officeDocument/2006/relationships/image" Target="../media/image27.png"/><Relationship Id="rId10" Type="http://schemas.openxmlformats.org/officeDocument/2006/relationships/image" Target="../media/image21.png"/><Relationship Id="rId4" Type="http://schemas.openxmlformats.org/officeDocument/2006/relationships/image" Target="../media/image40.emf"/><Relationship Id="rId9" Type="http://schemas.openxmlformats.org/officeDocument/2006/relationships/image" Target="../media/image7.emf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2" Type="http://schemas.openxmlformats.org/officeDocument/2006/relationships/image" Target="../media/image28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customXml" Target="../ink/ink11.xml"/><Relationship Id="rId10" Type="http://schemas.openxmlformats.org/officeDocument/2006/relationships/image" Target="../media/image24.png"/><Relationship Id="rId4" Type="http://schemas.openxmlformats.org/officeDocument/2006/relationships/image" Target="../media/image40.emf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altLang="sk-SK" dirty="0" err="1">
                <a:solidFill>
                  <a:srgbClr val="FF0000"/>
                </a:solidFill>
              </a:rPr>
              <a:t>NMPaMŠ</a:t>
            </a:r>
            <a:r>
              <a:rPr lang="sk-SK" altLang="sk-SK" dirty="0">
                <a:solidFill>
                  <a:srgbClr val="FF0000"/>
                </a:solidFill>
              </a:rPr>
              <a:t> </a:t>
            </a:r>
            <a:r>
              <a:rPr lang="sk-SK" altLang="sk-SK" dirty="0"/>
              <a:t>– 4.cvičenie</a:t>
            </a:r>
          </a:p>
        </p:txBody>
      </p:sp>
      <p:sp>
        <p:nvSpPr>
          <p:cNvPr id="3" name="Obdĺžnik 2"/>
          <p:cNvSpPr/>
          <p:nvPr/>
        </p:nvSpPr>
        <p:spPr>
          <a:xfrm>
            <a:off x="2843808" y="3573016"/>
            <a:ext cx="3566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2400" b="1" dirty="0">
                <a:solidFill>
                  <a:srgbClr val="0000FF"/>
                </a:solidFill>
              </a:rPr>
              <a:t>RNDr.  Z. Gibová, PhD. </a:t>
            </a:r>
            <a:endParaRPr lang="sk-SK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/>
          <p:cNvSpPr/>
          <p:nvPr/>
        </p:nvSpPr>
        <p:spPr>
          <a:xfrm>
            <a:off x="259200" y="161920"/>
            <a:ext cx="91450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Pri použití MNŠ porovnávame danú funkciu </a:t>
            </a:r>
            <a:r>
              <a:rPr lang="sk-SK" b="1" dirty="0">
                <a:sym typeface="Symbol"/>
              </a:rPr>
              <a:t></a:t>
            </a:r>
            <a:r>
              <a:rPr lang="sk-SK" b="1" dirty="0"/>
              <a:t>(x), ktorou máme </a:t>
            </a:r>
            <a:r>
              <a:rPr lang="sk-SK" b="1" dirty="0" err="1"/>
              <a:t>aproximovať</a:t>
            </a:r>
            <a:r>
              <a:rPr lang="sk-SK" b="1" dirty="0"/>
              <a:t> odmeranú závislosť y(x) so všeobecným predpisom funkcie</a:t>
            </a:r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r>
              <a:rPr lang="sk-SK" b="1" dirty="0"/>
              <a:t>zistíme, čomu sa rovnajú jednotlivé členy:</a:t>
            </a:r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r>
              <a:rPr lang="sk-SK" b="1" dirty="0"/>
              <a:t>Prípadne upravíme rovnicu na jednoduchší tvar: </a:t>
            </a:r>
          </a:p>
          <a:p>
            <a:endParaRPr lang="sk-SK" b="1" dirty="0">
              <a:solidFill>
                <a:srgbClr val="0000FF"/>
              </a:solidFill>
            </a:endParaRPr>
          </a:p>
          <a:p>
            <a:r>
              <a:rPr lang="sk-SK" dirty="0">
                <a:solidFill>
                  <a:srgbClr val="0000FF"/>
                </a:solidFill>
              </a:rPr>
              <a:t>   </a:t>
            </a:r>
          </a:p>
          <a:p>
            <a:r>
              <a:rPr lang="sk-SK" b="1" dirty="0"/>
              <a:t>  </a:t>
            </a:r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t="20222" r="32148" b="11574"/>
          <a:stretch/>
        </p:blipFill>
        <p:spPr>
          <a:xfrm>
            <a:off x="2843808" y="952500"/>
            <a:ext cx="3676228" cy="39052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06" y="1988840"/>
            <a:ext cx="8626588" cy="338357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43696" t="4814" r="52689" b="88276"/>
          <a:stretch/>
        </p:blipFill>
        <p:spPr>
          <a:xfrm>
            <a:off x="2686050" y="2009775"/>
            <a:ext cx="342899" cy="257175"/>
          </a:xfrm>
          <a:prstGeom prst="rect">
            <a:avLst/>
          </a:prstGeom>
          <a:solidFill>
            <a:srgbClr val="FFFFD9"/>
          </a:solidFill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l="44315" t="16403" r="52372" b="71312"/>
          <a:stretch/>
        </p:blipFill>
        <p:spPr>
          <a:xfrm>
            <a:off x="2151004" y="1971029"/>
            <a:ext cx="259773" cy="377851"/>
          </a:xfrm>
          <a:prstGeom prst="rect">
            <a:avLst/>
          </a:prstGeom>
          <a:solidFill>
            <a:srgbClr val="FFFFD9"/>
          </a:solidFill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/>
          <a:srcRect l="54984" t="1125" r="-13691" b="71658"/>
          <a:stretch/>
        </p:blipFill>
        <p:spPr>
          <a:xfrm>
            <a:off x="3860612" y="1932037"/>
            <a:ext cx="5064313" cy="920899"/>
          </a:xfrm>
          <a:prstGeom prst="rect">
            <a:avLst/>
          </a:prstGeom>
          <a:solidFill>
            <a:srgbClr val="FFFFD9"/>
          </a:solidFill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/>
          <a:srcRect l="43696" t="4814" r="52689" b="88276"/>
          <a:stretch/>
        </p:blipFill>
        <p:spPr>
          <a:xfrm>
            <a:off x="1763688" y="3416424"/>
            <a:ext cx="342899" cy="257175"/>
          </a:xfrm>
          <a:prstGeom prst="rect">
            <a:avLst/>
          </a:prstGeom>
          <a:solidFill>
            <a:srgbClr val="FFFFD9"/>
          </a:solidFill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3"/>
          <a:srcRect l="43696" t="4814" r="52689" b="88276"/>
          <a:stretch/>
        </p:blipFill>
        <p:spPr>
          <a:xfrm>
            <a:off x="5453237" y="3404617"/>
            <a:ext cx="342899" cy="257175"/>
          </a:xfrm>
          <a:prstGeom prst="rect">
            <a:avLst/>
          </a:prstGeom>
          <a:solidFill>
            <a:srgbClr val="FFFFD9"/>
          </a:solidFill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3"/>
          <a:srcRect l="44315" t="16403" r="52372" b="71312"/>
          <a:stretch/>
        </p:blipFill>
        <p:spPr>
          <a:xfrm>
            <a:off x="2195736" y="3260601"/>
            <a:ext cx="236157" cy="343501"/>
          </a:xfrm>
          <a:prstGeom prst="rect">
            <a:avLst/>
          </a:prstGeom>
          <a:solidFill>
            <a:srgbClr val="FFFFD9"/>
          </a:solidFill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3"/>
          <a:srcRect l="43984" t="13306" r="52703" b="74409"/>
          <a:stretch/>
        </p:blipFill>
        <p:spPr>
          <a:xfrm>
            <a:off x="6044571" y="3252217"/>
            <a:ext cx="285750" cy="415636"/>
          </a:xfrm>
          <a:prstGeom prst="rect">
            <a:avLst/>
          </a:prstGeom>
          <a:solidFill>
            <a:srgbClr val="FFFFD9"/>
          </a:solidFill>
        </p:spPr>
      </p:pic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3"/>
          <a:srcRect l="43696" t="4814" r="52689" b="88276"/>
          <a:stretch/>
        </p:blipFill>
        <p:spPr>
          <a:xfrm>
            <a:off x="5940152" y="4005064"/>
            <a:ext cx="342899" cy="257175"/>
          </a:xfrm>
          <a:prstGeom prst="rect">
            <a:avLst/>
          </a:prstGeom>
          <a:solidFill>
            <a:srgbClr val="FFFFD9"/>
          </a:solidFill>
        </p:spPr>
      </p:pic>
      <p:pic>
        <p:nvPicPr>
          <p:cNvPr id="16" name="Obrázok 15"/>
          <p:cNvPicPr>
            <a:picLocks noChangeAspect="1"/>
          </p:cNvPicPr>
          <p:nvPr/>
        </p:nvPicPr>
        <p:blipFill rotWithShape="1">
          <a:blip r:embed="rId3"/>
          <a:srcRect l="43984" t="13306" r="52703" b="74409"/>
          <a:stretch/>
        </p:blipFill>
        <p:spPr>
          <a:xfrm>
            <a:off x="7308304" y="3861048"/>
            <a:ext cx="285750" cy="415636"/>
          </a:xfrm>
          <a:prstGeom prst="rect">
            <a:avLst/>
          </a:prstGeom>
          <a:solidFill>
            <a:srgbClr val="FFFFD9"/>
          </a:solidFill>
        </p:spPr>
      </p:pic>
    </p:spTree>
    <p:extLst>
      <p:ext uri="{BB962C8B-B14F-4D97-AF65-F5344CB8AC3E}">
        <p14:creationId xmlns:p14="http://schemas.microsoft.com/office/powerpoint/2010/main" val="248323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Písanie rukou 7"/>
              <p14:cNvContentPartPr/>
              <p14:nvPr/>
            </p14:nvContentPartPr>
            <p14:xfrm>
              <a:off x="5454720" y="2339640"/>
              <a:ext cx="360" cy="360"/>
            </p14:xfrm>
          </p:contentPart>
        </mc:Choice>
        <mc:Fallback xmlns="">
          <p:pic>
            <p:nvPicPr>
              <p:cNvPr id="8" name="Písanie rukou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5360" y="23302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4"/>
          <a:srcRect t="49834" b="9153"/>
          <a:stretch/>
        </p:blipFill>
        <p:spPr>
          <a:xfrm>
            <a:off x="179512" y="995739"/>
            <a:ext cx="8588726" cy="849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ĺžnik 6"/>
              <p:cNvSpPr/>
              <p:nvPr/>
            </p:nvSpPr>
            <p:spPr>
              <a:xfrm>
                <a:off x="179512" y="66762"/>
                <a:ext cx="86409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k-SK" sz="2000" b="1" dirty="0">
                    <a:solidFill>
                      <a:srgbClr val="FF0000"/>
                    </a:solidFill>
                  </a:rPr>
                  <a:t>Pr. 3  </a:t>
                </a:r>
                <a:r>
                  <a:rPr lang="sk-SK" sz="2000" dirty="0"/>
                  <a:t>Pre hodnoty zadané tabuľkou, určte metódou najmenších štvorcov optimálne hodnoty parametrov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sk-SK" sz="20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sk-SK" sz="2000" dirty="0"/>
                  <a:t> v závislosti 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sk-S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sk-SK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k-SK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k-SK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sk-SK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k-SK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sk-SK" sz="2000" b="1" dirty="0"/>
                  <a:t>.</a:t>
                </a:r>
              </a:p>
            </p:txBody>
          </p:sp>
        </mc:Choice>
        <mc:Fallback xmlns="">
          <p:sp>
            <p:nvSpPr>
              <p:cNvPr id="7" name="Obdĺžni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6762"/>
                <a:ext cx="8640960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705" t="-3448" b="-1551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BlokTextu 2"/>
          <p:cNvSpPr txBox="1"/>
          <p:nvPr/>
        </p:nvSpPr>
        <p:spPr>
          <a:xfrm>
            <a:off x="107504" y="1916832"/>
            <a:ext cx="8928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</a:rPr>
              <a:t>1. Určíme počet parametrov vo funkcii y(x) a interval hodnôt i.</a:t>
            </a:r>
          </a:p>
          <a:p>
            <a:pPr marL="457200" indent="-457200">
              <a:buAutoNum type="arabicPeriod"/>
            </a:pPr>
            <a:endParaRPr lang="sk-SK" sz="2000" b="1" dirty="0">
              <a:solidFill>
                <a:srgbClr val="0070C0"/>
              </a:solidFill>
            </a:endParaRPr>
          </a:p>
          <a:p>
            <a:r>
              <a:rPr lang="sk-SK" sz="2000" b="1" dirty="0">
                <a:solidFill>
                  <a:srgbClr val="0070C0"/>
                </a:solidFill>
              </a:rPr>
              <a:t>2. Zapíšeme funkciu </a:t>
            </a:r>
            <a:r>
              <a:rPr lang="sk-SK" sz="2000" b="1" dirty="0">
                <a:solidFill>
                  <a:srgbClr val="0070C0"/>
                </a:solidFill>
                <a:sym typeface="Symbol"/>
              </a:rPr>
              <a:t>(x), ktorou budeme </a:t>
            </a:r>
            <a:r>
              <a:rPr lang="sk-SK" sz="2000" b="1" dirty="0" err="1">
                <a:solidFill>
                  <a:srgbClr val="0070C0"/>
                </a:solidFill>
                <a:sym typeface="Symbol"/>
              </a:rPr>
              <a:t>aproximovať</a:t>
            </a:r>
            <a:r>
              <a:rPr lang="sk-SK" sz="2000" b="1" dirty="0">
                <a:solidFill>
                  <a:srgbClr val="0070C0"/>
                </a:solidFill>
                <a:sym typeface="Symbol"/>
              </a:rPr>
              <a:t> pre dané k. </a:t>
            </a:r>
            <a:endParaRPr lang="sk-SK" sz="2000" b="1" dirty="0">
              <a:solidFill>
                <a:srgbClr val="0070C0"/>
              </a:solidFill>
            </a:endParaRPr>
          </a:p>
          <a:p>
            <a:endParaRPr lang="sk-SK" sz="2000" b="1" dirty="0">
              <a:solidFill>
                <a:srgbClr val="0070C0"/>
              </a:solidFill>
            </a:endParaRPr>
          </a:p>
          <a:p>
            <a:r>
              <a:rPr lang="sk-SK" sz="2000" b="1" dirty="0">
                <a:solidFill>
                  <a:srgbClr val="0070C0"/>
                </a:solidFill>
              </a:rPr>
              <a:t>3. </a:t>
            </a:r>
            <a:r>
              <a:rPr lang="sk-SK" sz="2000" b="1" dirty="0">
                <a:solidFill>
                  <a:srgbClr val="0070C0"/>
                </a:solidFill>
                <a:sym typeface="Symbol"/>
              </a:rPr>
              <a:t>Upravíme funkciu y(x) na jednoduchší tvar (ak je to potrebné).</a:t>
            </a:r>
          </a:p>
          <a:p>
            <a:endParaRPr lang="sk-SK" sz="2000" b="1" dirty="0">
              <a:solidFill>
                <a:srgbClr val="0070C0"/>
              </a:solidFill>
              <a:sym typeface="Symbol"/>
            </a:endParaRPr>
          </a:p>
          <a:p>
            <a:r>
              <a:rPr lang="sk-SK" sz="2000" b="1" dirty="0">
                <a:solidFill>
                  <a:srgbClr val="0070C0"/>
                </a:solidFill>
                <a:sym typeface="Symbol"/>
              </a:rPr>
              <a:t>4. </a:t>
            </a:r>
            <a:r>
              <a:rPr lang="sk-SK" sz="2000" b="1" dirty="0">
                <a:solidFill>
                  <a:srgbClr val="0070C0"/>
                </a:solidFill>
              </a:rPr>
              <a:t>Porovnáme funkciu </a:t>
            </a:r>
            <a:r>
              <a:rPr lang="sk-SK" sz="2000" b="1" dirty="0">
                <a:solidFill>
                  <a:srgbClr val="0070C0"/>
                </a:solidFill>
                <a:sym typeface="Symbol"/>
              </a:rPr>
              <a:t>(x) s danou funkciou y(x). </a:t>
            </a:r>
          </a:p>
          <a:p>
            <a:endParaRPr lang="sk-SK" sz="2000" b="1" dirty="0">
              <a:solidFill>
                <a:srgbClr val="0070C0"/>
              </a:solidFill>
            </a:endParaRPr>
          </a:p>
          <a:p>
            <a:r>
              <a:rPr lang="sk-SK" sz="2000" b="1" dirty="0">
                <a:solidFill>
                  <a:srgbClr val="0070C0"/>
                </a:solidFill>
              </a:rPr>
              <a:t>5.  Napíšeme sústavu rovníc pre danú funkciu = počet parametrov.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7" t="69333" r="30778" b="15988"/>
          <a:stretch/>
        </p:blipFill>
        <p:spPr bwMode="auto">
          <a:xfrm>
            <a:off x="1763688" y="4797152"/>
            <a:ext cx="5442292" cy="1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1403648" y="649759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i="1" dirty="0">
                <a:solidFill>
                  <a:srgbClr val="0000FF"/>
                </a:solidFill>
              </a:rPr>
              <a:t>i</a:t>
            </a:r>
            <a:r>
              <a:rPr lang="sk-SK" sz="1600" b="1" dirty="0">
                <a:solidFill>
                  <a:srgbClr val="0000FF"/>
                </a:solidFill>
              </a:rPr>
              <a:t>:                   0                            1                           2                        3</a:t>
            </a:r>
          </a:p>
        </p:txBody>
      </p:sp>
    </p:spTree>
    <p:extLst>
      <p:ext uri="{BB962C8B-B14F-4D97-AF65-F5344CB8AC3E}">
        <p14:creationId xmlns:p14="http://schemas.microsoft.com/office/powerpoint/2010/main" val="30263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Písanie rukou 7"/>
              <p14:cNvContentPartPr/>
              <p14:nvPr/>
            </p14:nvContentPartPr>
            <p14:xfrm>
              <a:off x="5454720" y="2339640"/>
              <a:ext cx="360" cy="360"/>
            </p14:xfrm>
          </p:contentPart>
        </mc:Choice>
        <mc:Fallback xmlns="">
          <p:pic>
            <p:nvPicPr>
              <p:cNvPr id="8" name="Písanie rukou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5360" y="23302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4"/>
          <a:srcRect t="49834" b="9153"/>
          <a:stretch/>
        </p:blipFill>
        <p:spPr>
          <a:xfrm>
            <a:off x="107504" y="995739"/>
            <a:ext cx="8588726" cy="849085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07504" y="2132856"/>
            <a:ext cx="892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70C0"/>
                </a:solidFill>
              </a:rPr>
              <a:t>6. Vypočítame jednotlivé sumy.</a:t>
            </a:r>
          </a:p>
          <a:p>
            <a:endParaRPr lang="sk-SK" sz="2000" b="1" dirty="0">
              <a:solidFill>
                <a:srgbClr val="0070C0"/>
              </a:solidFill>
            </a:endParaRPr>
          </a:p>
          <a:p>
            <a:r>
              <a:rPr lang="sk-SK" sz="2000" b="1" dirty="0">
                <a:solidFill>
                  <a:srgbClr val="0070C0"/>
                </a:solidFill>
              </a:rPr>
              <a:t>7. Zostavíme sústavu rovníc a vypočítame hodnoty parametrov.</a:t>
            </a:r>
            <a:r>
              <a:rPr lang="sk-SK" sz="2000" b="1" dirty="0">
                <a:solidFill>
                  <a:srgbClr val="0070C0"/>
                </a:solidFill>
                <a:sym typeface="Symbol"/>
              </a:rPr>
              <a:t> </a:t>
            </a:r>
            <a:endParaRPr lang="sk-SK" sz="2000" b="1" dirty="0">
              <a:solidFill>
                <a:srgbClr val="0070C0"/>
              </a:solidFill>
            </a:endParaRPr>
          </a:p>
          <a:p>
            <a:endParaRPr lang="sk-SK" sz="2000" b="1" dirty="0">
              <a:solidFill>
                <a:srgbClr val="0070C0"/>
              </a:solidFill>
            </a:endParaRPr>
          </a:p>
          <a:p>
            <a:r>
              <a:rPr lang="sk-SK" sz="2000" b="1" dirty="0">
                <a:solidFill>
                  <a:srgbClr val="0070C0"/>
                </a:solidFill>
              </a:rPr>
              <a:t>8. Zapíšeme funkciu </a:t>
            </a:r>
            <a:r>
              <a:rPr lang="sk-SK" sz="2000" b="1" dirty="0">
                <a:solidFill>
                  <a:srgbClr val="0070C0"/>
                </a:solidFill>
                <a:sym typeface="Symbol"/>
              </a:rPr>
              <a:t>(x) s vypočítanými parametrami.</a:t>
            </a:r>
          </a:p>
          <a:p>
            <a:endParaRPr lang="sk-SK" sz="2000" b="1" dirty="0">
              <a:solidFill>
                <a:srgbClr val="0070C0"/>
              </a:solidFill>
              <a:sym typeface="Symbol"/>
            </a:endParaRPr>
          </a:p>
          <a:p>
            <a:endParaRPr lang="sk-SK" sz="2000" b="1" dirty="0">
              <a:solidFill>
                <a:srgbClr val="0070C0"/>
              </a:solidFill>
              <a:sym typeface="Symbol"/>
            </a:endParaRPr>
          </a:p>
          <a:p>
            <a:endParaRPr lang="sk-SK" sz="2000" b="1" dirty="0">
              <a:solidFill>
                <a:srgbClr val="0070C0"/>
              </a:solidFill>
              <a:sym typeface="Symbo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ĺžnik 9"/>
              <p:cNvSpPr/>
              <p:nvPr/>
            </p:nvSpPr>
            <p:spPr>
              <a:xfrm>
                <a:off x="179512" y="66762"/>
                <a:ext cx="86409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k-SK" sz="2000" b="1" dirty="0">
                    <a:solidFill>
                      <a:srgbClr val="FF0000"/>
                    </a:solidFill>
                  </a:rPr>
                  <a:t>Pr. 3  </a:t>
                </a:r>
                <a:r>
                  <a:rPr lang="sk-SK" sz="2000" dirty="0"/>
                  <a:t>Pre hodnoty zadané tabuľkou, určte metódou najmenších štvorcov optimálne hodnoty parametrov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sk-SK" sz="20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sk-SK" sz="2000" dirty="0"/>
                  <a:t> v závislosti  </a:t>
                </a:r>
                <a14:m>
                  <m:oMath xmlns:m="http://schemas.openxmlformats.org/officeDocument/2006/math">
                    <m:r>
                      <a:rPr lang="sk-SK" sz="20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sk-S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sk-SK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k-SK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k-SK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sk-SK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k-SK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sk-SK" sz="2000" b="1" dirty="0"/>
                  <a:t>.</a:t>
                </a:r>
              </a:p>
            </p:txBody>
          </p:sp>
        </mc:Choice>
        <mc:Fallback xmlns="">
          <p:sp>
            <p:nvSpPr>
              <p:cNvPr id="10" name="Obdĺžni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6762"/>
                <a:ext cx="8640960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705" t="-3448" b="-1551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lokTextu 5"/>
          <p:cNvSpPr txBox="1"/>
          <p:nvPr/>
        </p:nvSpPr>
        <p:spPr>
          <a:xfrm>
            <a:off x="1403648" y="714182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i="1" dirty="0">
                <a:solidFill>
                  <a:srgbClr val="0000FF"/>
                </a:solidFill>
              </a:rPr>
              <a:t>i</a:t>
            </a:r>
            <a:r>
              <a:rPr lang="sk-SK" sz="1600" b="1" dirty="0">
                <a:solidFill>
                  <a:srgbClr val="0000FF"/>
                </a:solidFill>
              </a:rPr>
              <a:t>:                   0                            1                           2                        3</a:t>
            </a:r>
          </a:p>
        </p:txBody>
      </p:sp>
    </p:spTree>
    <p:extLst>
      <p:ext uri="{BB962C8B-B14F-4D97-AF65-F5344CB8AC3E}">
        <p14:creationId xmlns:p14="http://schemas.microsoft.com/office/powerpoint/2010/main" val="46322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Písanie rukou 2"/>
              <p14:cNvContentPartPr/>
              <p14:nvPr/>
            </p14:nvContentPartPr>
            <p14:xfrm>
              <a:off x="5454720" y="2339640"/>
              <a:ext cx="360" cy="360"/>
            </p14:xfrm>
          </p:contentPart>
        </mc:Choice>
        <mc:Fallback xmlns="">
          <p:pic>
            <p:nvPicPr>
              <p:cNvPr id="3" name="Písanie rukou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5360" y="23302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bdĺžnik 3"/>
          <p:cNvSpPr/>
          <p:nvPr/>
        </p:nvSpPr>
        <p:spPr>
          <a:xfrm>
            <a:off x="179512" y="116632"/>
            <a:ext cx="91450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r>
              <a:rPr lang="sk-SK" sz="2400" b="1" dirty="0">
                <a:solidFill>
                  <a:srgbClr val="0000FF"/>
                </a:solidFill>
                <a:ea typeface="Cambria Math" panose="02040503050406030204" pitchFamily="18" charset="0"/>
              </a:rPr>
              <a:t> </a:t>
            </a:r>
          </a:p>
          <a:p>
            <a:pPr lvl="0"/>
            <a:endParaRPr lang="sk-SK" b="1" baseline="-25000" dirty="0">
              <a:solidFill>
                <a:srgbClr val="000000"/>
              </a:solidFill>
            </a:endParaRPr>
          </a:p>
          <a:p>
            <a:pPr lvl="0"/>
            <a:r>
              <a:rPr lang="sk-SK" b="1" baseline="-25000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</a:t>
            </a:r>
            <a:endParaRPr lang="sk-SK" sz="2400" b="1" dirty="0"/>
          </a:p>
          <a:p>
            <a:endParaRPr lang="sk-SK" b="1" dirty="0">
              <a:solidFill>
                <a:srgbClr val="FF0000"/>
              </a:solidFill>
            </a:endParaRPr>
          </a:p>
          <a:p>
            <a:endParaRPr lang="sk-SK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ísanie rukou 8"/>
              <p14:cNvContentPartPr/>
              <p14:nvPr/>
            </p14:nvContentPartPr>
            <p14:xfrm>
              <a:off x="2114640" y="6229800"/>
              <a:ext cx="8280" cy="22320"/>
            </p14:xfrm>
          </p:contentPart>
        </mc:Choice>
        <mc:Fallback xmlns="">
          <p:pic>
            <p:nvPicPr>
              <p:cNvPr id="9" name="Písanie rukou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6720" y="6222960"/>
                <a:ext cx="23760" cy="367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10"/>
          <a:srcRect l="2867" t="44098" r="22620" b="19818"/>
          <a:stretch/>
        </p:blipFill>
        <p:spPr>
          <a:xfrm>
            <a:off x="467544" y="1052736"/>
            <a:ext cx="6487886" cy="774808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35496" y="25135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0070C0"/>
                </a:solidFill>
              </a:rPr>
              <a:t>Pr. 4 - 4.1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BlokTextu 9"/>
              <p:cNvSpPr txBox="1"/>
              <p:nvPr/>
            </p:nvSpPr>
            <p:spPr>
              <a:xfrm>
                <a:off x="800291" y="1463012"/>
                <a:ext cx="558631" cy="25436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k-SK" sz="1400" b="0" dirty="0"/>
                  <a:t>= </a:t>
                </a:r>
                <a14:m>
                  <m:oMath xmlns:m="http://schemas.openxmlformats.org/officeDocument/2006/math">
                    <m:r>
                      <a:rPr lang="sk-SK" sz="1400" b="0" i="1" smtClean="0">
                        <a:latin typeface="Cambria Math"/>
                      </a:rPr>
                      <m:t>𝑓</m:t>
                    </m:r>
                    <m:r>
                      <a:rPr lang="sk-SK" sz="1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sk-SK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sk-SK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sk-SK" sz="1400" b="0" i="1" smtClean="0">
                        <a:latin typeface="Cambria Math"/>
                      </a:rPr>
                      <m:t>)</m:t>
                    </m:r>
                  </m:oMath>
                </a14:m>
                <a:endParaRPr lang="sk-SK" sz="1400" dirty="0"/>
              </a:p>
            </p:txBody>
          </p:sp>
        </mc:Choice>
        <mc:Fallback xmlns="">
          <p:sp>
            <p:nvSpPr>
              <p:cNvPr id="10" name="BlokText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91" y="1463012"/>
                <a:ext cx="558631" cy="254361"/>
              </a:xfrm>
              <a:prstGeom prst="rect">
                <a:avLst/>
              </a:prstGeom>
              <a:blipFill rotWithShape="1">
                <a:blip r:embed="rId11"/>
                <a:stretch>
                  <a:fillRect l="-2174" t="-2381" r="-30435" b="-4285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10"/>
          <a:srcRect l="1634" t="7827" r="8144" b="69359"/>
          <a:stretch/>
        </p:blipFill>
        <p:spPr>
          <a:xfrm>
            <a:off x="1288369" y="260648"/>
            <a:ext cx="7855631" cy="48985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12"/>
          <a:srcRect l="662" t="-425" r="36929" b="88934"/>
          <a:stretch/>
        </p:blipFill>
        <p:spPr>
          <a:xfrm>
            <a:off x="1247189" y="248274"/>
            <a:ext cx="5125011" cy="588438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12"/>
          <a:srcRect l="76227" t="6685" b="57392"/>
          <a:stretch/>
        </p:blipFill>
        <p:spPr>
          <a:xfrm>
            <a:off x="6948264" y="1052736"/>
            <a:ext cx="1952196" cy="1839685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12"/>
          <a:srcRect l="2291" t="41675" r="5077" b="2338"/>
          <a:stretch/>
        </p:blipFill>
        <p:spPr>
          <a:xfrm>
            <a:off x="539552" y="2852936"/>
            <a:ext cx="7606953" cy="2867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BlokTextu 14"/>
              <p:cNvSpPr txBox="1"/>
              <p:nvPr/>
            </p:nvSpPr>
            <p:spPr>
              <a:xfrm>
                <a:off x="1129035" y="2198642"/>
                <a:ext cx="5315173" cy="369332"/>
              </a:xfrm>
              <a:prstGeom prst="rect">
                <a:avLst/>
              </a:prstGeom>
              <a:solidFill>
                <a:srgbClr val="FFFFD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  </m:t>
                          </m:r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k-S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k-SK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sk-S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k-SK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k-S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k-SK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k-SK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BlokText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035" y="2198642"/>
                <a:ext cx="5315173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39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116632"/>
            <a:ext cx="9145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0000FF"/>
                </a:solidFill>
                <a:ea typeface="Cambria Math" panose="02040503050406030204" pitchFamily="18" charset="0"/>
              </a:rPr>
              <a:t> </a:t>
            </a:r>
          </a:p>
          <a:p>
            <a:pPr lvl="0"/>
            <a:endParaRPr lang="sk-SK" b="1" baseline="-25000" dirty="0">
              <a:solidFill>
                <a:srgbClr val="000000"/>
              </a:solidFill>
            </a:endParaRPr>
          </a:p>
          <a:p>
            <a:pPr lvl="0"/>
            <a:r>
              <a:rPr lang="sk-SK" b="1" baseline="-25000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</a:t>
            </a:r>
            <a:endParaRPr lang="sk-SK" sz="2400" b="1" dirty="0"/>
          </a:p>
          <a:p>
            <a:endParaRPr lang="sk-SK" b="1" dirty="0">
              <a:solidFill>
                <a:srgbClr val="FF0000"/>
              </a:solidFill>
            </a:endParaRPr>
          </a:p>
          <a:p>
            <a:endParaRPr lang="sk-SK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Písanie rukou 8"/>
              <p14:cNvContentPartPr/>
              <p14:nvPr/>
            </p14:nvContentPartPr>
            <p14:xfrm>
              <a:off x="2114640" y="6229800"/>
              <a:ext cx="8280" cy="22320"/>
            </p14:xfrm>
          </p:contentPart>
        </mc:Choice>
        <mc:Fallback xmlns="">
          <p:pic>
            <p:nvPicPr>
              <p:cNvPr id="9" name="Písanie rukou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6720" y="6222960"/>
                <a:ext cx="23760" cy="3672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334250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="" xmlns:a16="http://schemas.microsoft.com/office/drawing/2014/main" id="{6C1C4B90-7104-43A9-96D3-46938BD8B068}"/>
              </a:ext>
            </a:extLst>
          </p:cNvPr>
          <p:cNvSpPr txBox="1"/>
          <p:nvPr/>
        </p:nvSpPr>
        <p:spPr>
          <a:xfrm>
            <a:off x="4809711" y="1403984"/>
            <a:ext cx="296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47562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t="47828"/>
          <a:stretch/>
        </p:blipFill>
        <p:spPr>
          <a:xfrm>
            <a:off x="251520" y="908720"/>
            <a:ext cx="8588726" cy="1080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ĺžnik 9"/>
              <p:cNvSpPr/>
              <p:nvPr/>
            </p:nvSpPr>
            <p:spPr>
              <a:xfrm>
                <a:off x="179512" y="66762"/>
                <a:ext cx="8640960" cy="750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k-SK" sz="2000" b="1" dirty="0">
                    <a:solidFill>
                      <a:srgbClr val="0070C0"/>
                    </a:solidFill>
                  </a:rPr>
                  <a:t>Pr. 5  </a:t>
                </a:r>
                <a:r>
                  <a:rPr lang="sk-SK" sz="2000" dirty="0"/>
                  <a:t>Pre hodnoty zadané tabuľkou, určte metódou najmenších štvorcov optimálne hodnoty parametrov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sk-SK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sk-SK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k-SK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k-SK" sz="2000" dirty="0"/>
                  <a:t>v závislosti </a:t>
                </a:r>
                <a:r>
                  <a:rPr lang="sk-SK" sz="2000" b="1" dirty="0"/>
                  <a:t> </a:t>
                </a:r>
                <a14:m>
                  <m:oMath xmlns:m="http://schemas.openxmlformats.org/officeDocument/2006/math">
                    <m:r>
                      <a:rPr lang="sk-SK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sk-S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sk-SK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k-SK" sz="20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sk-SK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sk-SK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sk-SK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sz="2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sk-SK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sk-SK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k-SK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sk-SK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k-SK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k-SK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sz="2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sk-SK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k-SK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k-SK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k-SK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sz="2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sk-SK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sk-SK" sz="2000" b="1" dirty="0"/>
                  <a:t>.</a:t>
                </a:r>
              </a:p>
            </p:txBody>
          </p:sp>
        </mc:Choice>
        <mc:Fallback xmlns="">
          <p:sp>
            <p:nvSpPr>
              <p:cNvPr id="10" name="Obdĺžni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6762"/>
                <a:ext cx="8640960" cy="750205"/>
              </a:xfrm>
              <a:prstGeom prst="rect">
                <a:avLst/>
              </a:prstGeom>
              <a:blipFill>
                <a:blip r:embed="rId3"/>
                <a:stretch>
                  <a:fillRect l="-705" t="-4065" b="-1382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4"/>
          <a:srcRect t="85123" r="93596" b="-1295"/>
          <a:stretch/>
        </p:blipFill>
        <p:spPr>
          <a:xfrm>
            <a:off x="467544" y="4725144"/>
            <a:ext cx="514589" cy="590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Písanie rukou 12"/>
              <p14:cNvContentPartPr/>
              <p14:nvPr/>
            </p14:nvContentPartPr>
            <p14:xfrm>
              <a:off x="5454720" y="2339640"/>
              <a:ext cx="360" cy="360"/>
            </p14:xfrm>
          </p:contentPart>
        </mc:Choice>
        <mc:Fallback xmlns="">
          <p:pic>
            <p:nvPicPr>
              <p:cNvPr id="13" name="Písanie rukou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5360" y="23302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4"/>
          <a:srcRect b="63333"/>
          <a:stretch/>
        </p:blipFill>
        <p:spPr>
          <a:xfrm>
            <a:off x="554388" y="2225452"/>
            <a:ext cx="8035224" cy="1339015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 rotWithShape="1">
          <a:blip r:embed="rId4"/>
          <a:srcRect l="5785" t="81993" b="938"/>
          <a:stretch/>
        </p:blipFill>
        <p:spPr>
          <a:xfrm>
            <a:off x="962003" y="3491508"/>
            <a:ext cx="7570437" cy="623292"/>
          </a:xfrm>
          <a:prstGeom prst="rect">
            <a:avLst/>
          </a:prstGeom>
          <a:solidFill>
            <a:srgbClr val="FFFFD9"/>
          </a:solidFill>
        </p:spPr>
      </p:pic>
      <p:pic>
        <p:nvPicPr>
          <p:cNvPr id="18" name="Obrázok 17"/>
          <p:cNvPicPr>
            <a:picLocks noChangeAspect="1"/>
          </p:cNvPicPr>
          <p:nvPr/>
        </p:nvPicPr>
        <p:blipFill rotWithShape="1">
          <a:blip r:embed="rId10"/>
          <a:srcRect t="74213"/>
          <a:stretch/>
        </p:blipFill>
        <p:spPr>
          <a:xfrm>
            <a:off x="251520" y="4149080"/>
            <a:ext cx="7419475" cy="603697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7578725" cy="1858963"/>
          </a:xfrm>
          <a:prstGeom prst="rect">
            <a:avLst/>
          </a:prstGeom>
          <a:solidFill>
            <a:srgbClr val="FFFFD9"/>
          </a:solidFill>
          <a:ln>
            <a:noFill/>
          </a:ln>
          <a:effectLst/>
        </p:spPr>
      </p:pic>
      <p:pic>
        <p:nvPicPr>
          <p:cNvPr id="22" name="Obrázok 21"/>
          <p:cNvPicPr>
            <a:picLocks noChangeAspect="1"/>
          </p:cNvPicPr>
          <p:nvPr/>
        </p:nvPicPr>
        <p:blipFill rotWithShape="1">
          <a:blip r:embed="rId4"/>
          <a:srcRect l="-1445" t="30661" r="93964" b="46384"/>
          <a:stretch/>
        </p:blipFill>
        <p:spPr>
          <a:xfrm>
            <a:off x="381001" y="3382888"/>
            <a:ext cx="601132" cy="838200"/>
          </a:xfrm>
          <a:prstGeom prst="rect">
            <a:avLst/>
          </a:prstGeom>
          <a:solidFill>
            <a:srgbClr val="FFFFD9"/>
          </a:solidFill>
        </p:spPr>
      </p:pic>
    </p:spTree>
    <p:extLst>
      <p:ext uri="{BB962C8B-B14F-4D97-AF65-F5344CB8AC3E}">
        <p14:creationId xmlns:p14="http://schemas.microsoft.com/office/powerpoint/2010/main" val="21097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Písanie rukou 7"/>
              <p14:cNvContentPartPr/>
              <p14:nvPr/>
            </p14:nvContentPartPr>
            <p14:xfrm>
              <a:off x="5454720" y="2339640"/>
              <a:ext cx="360" cy="360"/>
            </p14:xfrm>
          </p:contentPart>
        </mc:Choice>
        <mc:Fallback xmlns="">
          <p:pic>
            <p:nvPicPr>
              <p:cNvPr id="8" name="Písanie rukou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5360" y="23302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9" y="260648"/>
            <a:ext cx="8285182" cy="37188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5"/>
          <a:srcRect t="3195"/>
          <a:stretch/>
        </p:blipFill>
        <p:spPr>
          <a:xfrm>
            <a:off x="827584" y="836712"/>
            <a:ext cx="7754698" cy="21816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Písanie rukou 4"/>
              <p14:cNvContentPartPr/>
              <p14:nvPr/>
            </p14:nvContentPartPr>
            <p14:xfrm>
              <a:off x="6008464" y="2780928"/>
              <a:ext cx="2379960" cy="168480"/>
            </p14:xfrm>
          </p:contentPart>
        </mc:Choice>
        <mc:Fallback xmlns="">
          <p:pic>
            <p:nvPicPr>
              <p:cNvPr id="5" name="Písanie rukou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0544" y="2773008"/>
                <a:ext cx="2391840" cy="18396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8"/>
          <a:srcRect b="48679"/>
          <a:stretch/>
        </p:blipFill>
        <p:spPr>
          <a:xfrm>
            <a:off x="899592" y="3645024"/>
            <a:ext cx="7047587" cy="252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Písanie rukou 7"/>
              <p14:cNvContentPartPr/>
              <p14:nvPr/>
            </p14:nvContentPartPr>
            <p14:xfrm>
              <a:off x="5454720" y="2339640"/>
              <a:ext cx="360" cy="360"/>
            </p14:xfrm>
          </p:contentPart>
        </mc:Choice>
        <mc:Fallback xmlns="">
          <p:pic>
            <p:nvPicPr>
              <p:cNvPr id="8" name="Písanie rukou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5360" y="23302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4"/>
          <a:srcRect t="47828"/>
          <a:stretch/>
        </p:blipFill>
        <p:spPr>
          <a:xfrm>
            <a:off x="245525" y="260648"/>
            <a:ext cx="8588726" cy="108012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5"/>
          <a:srcRect t="49770"/>
          <a:stretch/>
        </p:blipFill>
        <p:spPr>
          <a:xfrm>
            <a:off x="539552" y="1484784"/>
            <a:ext cx="7047587" cy="246818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71" y="4042907"/>
            <a:ext cx="8151058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86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Písanie rukou 8"/>
              <p14:cNvContentPartPr/>
              <p14:nvPr/>
            </p14:nvContentPartPr>
            <p14:xfrm>
              <a:off x="5454720" y="2339640"/>
              <a:ext cx="360" cy="360"/>
            </p14:xfrm>
          </p:contentPart>
        </mc:Choice>
        <mc:Fallback xmlns="">
          <p:pic>
            <p:nvPicPr>
              <p:cNvPr id="9" name="Písanie rukou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5360" y="23302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94613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45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Písanie rukou 7"/>
              <p14:cNvContentPartPr/>
              <p14:nvPr/>
            </p14:nvContentPartPr>
            <p14:xfrm>
              <a:off x="5454720" y="2339640"/>
              <a:ext cx="360" cy="360"/>
            </p14:xfrm>
          </p:contentPart>
        </mc:Choice>
        <mc:Fallback xmlns="">
          <p:pic>
            <p:nvPicPr>
              <p:cNvPr id="8" name="Písanie rukou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5360" y="233028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ĺžnik 6"/>
              <p:cNvSpPr/>
              <p:nvPr/>
            </p:nvSpPr>
            <p:spPr>
              <a:xfrm>
                <a:off x="107504" y="116632"/>
                <a:ext cx="9001000" cy="484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k-SK" b="1" dirty="0" smtClean="0">
                    <a:solidFill>
                      <a:srgbClr val="FF0000"/>
                    </a:solidFill>
                  </a:rPr>
                  <a:t>Pr. 6  </a:t>
                </a:r>
                <a:r>
                  <a:rPr lang="sk-SK" dirty="0" smtClean="0"/>
                  <a:t>Pomocou MNŠ </a:t>
                </a:r>
                <a:r>
                  <a:rPr lang="sk-SK" dirty="0" err="1" smtClean="0"/>
                  <a:t>aproximujte</a:t>
                </a:r>
                <a:r>
                  <a:rPr lang="sk-SK" dirty="0" smtClean="0"/>
                  <a:t> funkciu danú tabuľkou funkciou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k-SK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k-SK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sk-S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sk-SK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sk-SK" b="1" dirty="0" smtClean="0"/>
                  <a:t>.</a:t>
                </a:r>
                <a:endParaRPr lang="sk-SK" b="1" dirty="0"/>
              </a:p>
            </p:txBody>
          </p:sp>
        </mc:Choice>
        <mc:Fallback xmlns="">
          <p:sp>
            <p:nvSpPr>
              <p:cNvPr id="7" name="Obdĺžni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9001000" cy="484941"/>
              </a:xfrm>
              <a:prstGeom prst="rect">
                <a:avLst/>
              </a:prstGeom>
              <a:blipFill rotWithShape="1">
                <a:blip r:embed="rId4"/>
                <a:stretch>
                  <a:fillRect l="-610" b="-625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o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87" y="620688"/>
            <a:ext cx="1771897" cy="97168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677" y="1484784"/>
            <a:ext cx="7998645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7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Písanie rukou 2"/>
              <p14:cNvContentPartPr/>
              <p14:nvPr/>
            </p14:nvContentPartPr>
            <p14:xfrm>
              <a:off x="5454720" y="2339640"/>
              <a:ext cx="360" cy="360"/>
            </p14:xfrm>
          </p:contentPart>
        </mc:Choice>
        <mc:Fallback xmlns="">
          <p:pic>
            <p:nvPicPr>
              <p:cNvPr id="3" name="Písanie rukou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5360" y="23302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bdĺžnik 3"/>
          <p:cNvSpPr/>
          <p:nvPr/>
        </p:nvSpPr>
        <p:spPr>
          <a:xfrm>
            <a:off x="107504" y="908720"/>
            <a:ext cx="89289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Ak máme množinu hodnôt </a:t>
            </a:r>
            <a:r>
              <a:rPr lang="sk-SK" sz="2000" i="1" dirty="0">
                <a:solidFill>
                  <a:schemeClr val="bg1">
                    <a:lumMod val="10000"/>
                  </a:schemeClr>
                </a:solidFill>
              </a:rPr>
              <a:t>x</a:t>
            </a:r>
            <a:r>
              <a:rPr lang="sk-SK" sz="2000" baseline="-25000" dirty="0">
                <a:solidFill>
                  <a:schemeClr val="bg1">
                    <a:lumMod val="10000"/>
                  </a:schemeClr>
                </a:solidFill>
              </a:rPr>
              <a:t>i </a:t>
            </a:r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, pre ktoré poznáme f (</a:t>
            </a:r>
            <a:r>
              <a:rPr lang="sk-SK" sz="2000" i="1" dirty="0">
                <a:solidFill>
                  <a:schemeClr val="bg1">
                    <a:lumMod val="10000"/>
                  </a:schemeClr>
                </a:solidFill>
              </a:rPr>
              <a:t>x</a:t>
            </a:r>
            <a:r>
              <a:rPr lang="sk-SK" sz="2000" baseline="-25000" dirty="0">
                <a:solidFill>
                  <a:schemeClr val="bg1">
                    <a:lumMod val="10000"/>
                  </a:schemeClr>
                </a:solidFill>
              </a:rPr>
              <a:t>i</a:t>
            </a:r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),</a:t>
            </a:r>
            <a:r>
              <a:rPr lang="sk-SK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a chceme poznať hodnotu f (</a:t>
            </a:r>
            <a:r>
              <a:rPr lang="sk-SK" sz="2000" i="1" dirty="0" err="1">
                <a:solidFill>
                  <a:schemeClr val="bg1">
                    <a:lumMod val="10000"/>
                  </a:schemeClr>
                </a:solidFill>
              </a:rPr>
              <a:t>x</a:t>
            </a:r>
            <a:r>
              <a:rPr lang="sk-SK" sz="2000" baseline="-25000" dirty="0" err="1">
                <a:solidFill>
                  <a:schemeClr val="bg1">
                    <a:lumMod val="10000"/>
                  </a:schemeClr>
                </a:solidFill>
              </a:rPr>
              <a:t>k</a:t>
            </a:r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) pre </a:t>
            </a:r>
            <a:r>
              <a:rPr lang="sk-SK" sz="2000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sk-SK" sz="2000" i="1" dirty="0" err="1">
                <a:solidFill>
                  <a:schemeClr val="bg1">
                    <a:lumMod val="10000"/>
                  </a:schemeClr>
                </a:solidFill>
              </a:rPr>
              <a:t>x</a:t>
            </a:r>
            <a:r>
              <a:rPr lang="sk-SK" sz="2000" baseline="-25000" dirty="0" err="1">
                <a:solidFill>
                  <a:schemeClr val="bg1">
                    <a:lumMod val="10000"/>
                  </a:schemeClr>
                </a:solidFill>
              </a:rPr>
              <a:t>k</a:t>
            </a:r>
            <a:r>
              <a:rPr lang="sk-SK" sz="2000" baseline="-25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, ktorý nie je z tejto množiny alebo chceme viesť touto závislosťou najvhodnejšiu funkciu použijeme </a:t>
            </a:r>
            <a:r>
              <a:rPr lang="sk-SK" sz="2000" b="1" dirty="0">
                <a:solidFill>
                  <a:srgbClr val="0000FF"/>
                </a:solidFill>
              </a:rPr>
              <a:t>interpoláciu.</a:t>
            </a:r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algn="just"/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Pri interpolácii hľadáme </a:t>
            </a:r>
            <a:r>
              <a:rPr lang="sk-SK" sz="2000" dirty="0">
                <a:solidFill>
                  <a:srgbClr val="C00000"/>
                </a:solidFill>
              </a:rPr>
              <a:t>funkciu g(x)</a:t>
            </a:r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, ktorou nahradíme funkciu f(x).Tento proces sa nazýva </a:t>
            </a:r>
            <a:r>
              <a:rPr lang="sk-SK" sz="2000" b="1" dirty="0">
                <a:solidFill>
                  <a:schemeClr val="bg1">
                    <a:lumMod val="10000"/>
                  </a:schemeClr>
                </a:solidFill>
              </a:rPr>
              <a:t>aproximácia</a:t>
            </a:r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algn="just"/>
            <a:endParaRPr lang="sk-SK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endParaRPr lang="sk-SK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endParaRPr lang="sk-SK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endParaRPr lang="sk-SK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endParaRPr lang="sk-SK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endParaRPr lang="sk-SK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endParaRPr lang="sk-SK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endParaRPr lang="sk-SK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endParaRPr lang="sk-SK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endParaRPr lang="sk-SK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endParaRPr lang="sk-SK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Dva spôsoby interpolácie: a) </a:t>
            </a:r>
            <a:r>
              <a:rPr lang="sk-SK" altLang="sk-SK" sz="2000" kern="0" dirty="0" err="1">
                <a:solidFill>
                  <a:srgbClr val="C00000"/>
                </a:solidFill>
              </a:rPr>
              <a:t>Lagrangeov</a:t>
            </a:r>
            <a:r>
              <a:rPr lang="sk-SK" altLang="sk-SK" sz="2000" kern="0" dirty="0">
                <a:solidFill>
                  <a:srgbClr val="C00000"/>
                </a:solidFill>
              </a:rPr>
              <a:t> interpolačný polynóm </a:t>
            </a:r>
          </a:p>
          <a:p>
            <a:pPr algn="just"/>
            <a:r>
              <a:rPr lang="sk-SK" sz="2000" kern="0" dirty="0">
                <a:solidFill>
                  <a:srgbClr val="FF3300"/>
                </a:solidFill>
              </a:rPr>
              <a:t>                                           </a:t>
            </a:r>
            <a:r>
              <a:rPr lang="sk-SK" sz="2000" kern="0" dirty="0"/>
              <a:t>b)</a:t>
            </a:r>
            <a:r>
              <a:rPr lang="sk-SK" sz="2000" kern="0" dirty="0">
                <a:solidFill>
                  <a:srgbClr val="FF3300"/>
                </a:solidFill>
              </a:rPr>
              <a:t> </a:t>
            </a:r>
            <a:r>
              <a:rPr lang="sk-SK" sz="2000" kern="0" dirty="0">
                <a:solidFill>
                  <a:srgbClr val="C00000"/>
                </a:solidFill>
              </a:rPr>
              <a:t>metóda najmenších štvorcov</a:t>
            </a:r>
            <a:endParaRPr lang="sk-SK" sz="2000" dirty="0">
              <a:solidFill>
                <a:srgbClr val="C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23850" y="125759"/>
            <a:ext cx="8229600" cy="6389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3200" kern="0" dirty="0">
                <a:solidFill>
                  <a:srgbClr val="FF3300"/>
                </a:solidFill>
              </a:rPr>
              <a:t>Aproximácia funkcií</a:t>
            </a:r>
          </a:p>
          <a:p>
            <a:pPr eaLnBrk="1" hangingPunct="1"/>
            <a:endParaRPr lang="sk-SK" altLang="sk-SK" sz="3200" kern="0" dirty="0">
              <a:solidFill>
                <a:srgbClr val="FF3300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75" y="2780928"/>
            <a:ext cx="3700973" cy="254212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6"/>
          <a:srcRect r="43597"/>
          <a:stretch/>
        </p:blipFill>
        <p:spPr>
          <a:xfrm>
            <a:off x="4868635" y="2800303"/>
            <a:ext cx="3097637" cy="25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43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Písanie rukou 7"/>
              <p14:cNvContentPartPr/>
              <p14:nvPr/>
            </p14:nvContentPartPr>
            <p14:xfrm>
              <a:off x="5454720" y="2339640"/>
              <a:ext cx="360" cy="360"/>
            </p14:xfrm>
          </p:contentPart>
        </mc:Choice>
        <mc:Fallback xmlns="">
          <p:pic>
            <p:nvPicPr>
              <p:cNvPr id="8" name="Písanie rukou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5360" y="233028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ĺžnik 6"/>
              <p:cNvSpPr/>
              <p:nvPr/>
            </p:nvSpPr>
            <p:spPr>
              <a:xfrm>
                <a:off x="107504" y="116632"/>
                <a:ext cx="9001000" cy="484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k-SK" b="1" dirty="0" err="1" smtClean="0">
                    <a:solidFill>
                      <a:srgbClr val="FF0000"/>
                    </a:solidFill>
                  </a:rPr>
                  <a:t>Pr</a:t>
                </a:r>
                <a:r>
                  <a:rPr lang="sk-SK" b="1" dirty="0" smtClean="0">
                    <a:solidFill>
                      <a:srgbClr val="FF0000"/>
                    </a:solidFill>
                  </a:rPr>
                  <a:t>. 6  </a:t>
                </a:r>
                <a:r>
                  <a:rPr lang="sk-SK" dirty="0" smtClean="0"/>
                  <a:t>Pomocou MNŠ </a:t>
                </a:r>
                <a:r>
                  <a:rPr lang="sk-SK" dirty="0" err="1" smtClean="0"/>
                  <a:t>aproximujte</a:t>
                </a:r>
                <a:r>
                  <a:rPr lang="sk-SK" dirty="0" smtClean="0"/>
                  <a:t> funkciu danú tabuľkou funkciou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k-SK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k-SK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sk-S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sk-SK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sk-SK" b="1" dirty="0" smtClean="0"/>
                  <a:t>.</a:t>
                </a:r>
                <a:endParaRPr lang="sk-SK" b="1" dirty="0"/>
              </a:p>
            </p:txBody>
          </p:sp>
        </mc:Choice>
        <mc:Fallback xmlns="">
          <p:sp>
            <p:nvSpPr>
              <p:cNvPr id="7" name="Obdĺžni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9001000" cy="484941"/>
              </a:xfrm>
              <a:prstGeom prst="rect">
                <a:avLst/>
              </a:prstGeom>
              <a:blipFill rotWithShape="1">
                <a:blip r:embed="rId4"/>
                <a:stretch>
                  <a:fillRect l="-610" b="-625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o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87" y="620688"/>
            <a:ext cx="1771897" cy="9716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Písanie rukou 3"/>
              <p14:cNvContentPartPr/>
              <p14:nvPr/>
            </p14:nvContentPartPr>
            <p14:xfrm>
              <a:off x="9001080" y="6476040"/>
              <a:ext cx="19080" cy="9720"/>
            </p14:xfrm>
          </p:contentPart>
        </mc:Choice>
        <mc:Fallback xmlns="">
          <p:pic>
            <p:nvPicPr>
              <p:cNvPr id="4" name="Písanie rukou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93520" y="6469200"/>
                <a:ext cx="34200" cy="237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Obrázo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6589" y="2173115"/>
            <a:ext cx="5230821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23528" y="18864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>
                <a:solidFill>
                  <a:srgbClr val="FF0000"/>
                </a:solidFill>
              </a:rPr>
              <a:t>Dú</a:t>
            </a:r>
            <a:r>
              <a:rPr lang="sk-SK" dirty="0">
                <a:solidFill>
                  <a:srgbClr val="FF0000"/>
                </a:solidFill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Písanie rukou 1"/>
              <p14:cNvContentPartPr/>
              <p14:nvPr/>
            </p14:nvContentPartPr>
            <p14:xfrm>
              <a:off x="4516560" y="237240"/>
              <a:ext cx="29880" cy="155520"/>
            </p14:xfrm>
          </p:contentPart>
        </mc:Choice>
        <mc:Fallback xmlns="">
          <p:pic>
            <p:nvPicPr>
              <p:cNvPr id="2" name="Písanie rukou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9720" y="232200"/>
                <a:ext cx="41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Písanie rukou 3"/>
              <p14:cNvContentPartPr/>
              <p14:nvPr/>
            </p14:nvContentPartPr>
            <p14:xfrm>
              <a:off x="4553640" y="209520"/>
              <a:ext cx="3240" cy="720"/>
            </p14:xfrm>
          </p:contentPart>
        </mc:Choice>
        <mc:Fallback xmlns="">
          <p:pic>
            <p:nvPicPr>
              <p:cNvPr id="4" name="Písanie rukou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47520" y="202680"/>
                <a:ext cx="16200" cy="140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Obrázok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552" y="692696"/>
            <a:ext cx="8576896" cy="158524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13"/>
          <a:srcRect l="3688" t="10060" r="7822" b="76525"/>
          <a:stretch/>
        </p:blipFill>
        <p:spPr>
          <a:xfrm>
            <a:off x="1043608" y="764704"/>
            <a:ext cx="7704857" cy="28803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14"/>
          <a:srcRect t="8317"/>
          <a:stretch/>
        </p:blipFill>
        <p:spPr>
          <a:xfrm>
            <a:off x="323528" y="2636912"/>
            <a:ext cx="7754159" cy="158749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3528" y="4221088"/>
            <a:ext cx="7501424" cy="61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20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23528" y="18864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>
                <a:solidFill>
                  <a:srgbClr val="FF0000"/>
                </a:solidFill>
              </a:rPr>
              <a:t>Dú</a:t>
            </a:r>
            <a:r>
              <a:rPr lang="sk-SK" dirty="0">
                <a:solidFill>
                  <a:srgbClr val="FF0000"/>
                </a:solidFill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Písanie rukou 1"/>
              <p14:cNvContentPartPr/>
              <p14:nvPr/>
            </p14:nvContentPartPr>
            <p14:xfrm>
              <a:off x="4516560" y="237240"/>
              <a:ext cx="29880" cy="155520"/>
            </p14:xfrm>
          </p:contentPart>
        </mc:Choice>
        <mc:Fallback xmlns="">
          <p:pic>
            <p:nvPicPr>
              <p:cNvPr id="2" name="Písanie rukou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9720" y="232200"/>
                <a:ext cx="41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Písanie rukou 3"/>
              <p14:cNvContentPartPr/>
              <p14:nvPr/>
            </p14:nvContentPartPr>
            <p14:xfrm>
              <a:off x="4553640" y="209520"/>
              <a:ext cx="3240" cy="720"/>
            </p14:xfrm>
          </p:contentPart>
        </mc:Choice>
        <mc:Fallback xmlns="">
          <p:pic>
            <p:nvPicPr>
              <p:cNvPr id="4" name="Písanie rukou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47520" y="202680"/>
                <a:ext cx="16200" cy="140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12"/>
          <a:srcRect b="4154"/>
          <a:stretch/>
        </p:blipFill>
        <p:spPr>
          <a:xfrm>
            <a:off x="827584" y="188641"/>
            <a:ext cx="8195104" cy="2520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t="58850" r="20173" b="12337"/>
          <a:stretch/>
        </p:blipFill>
        <p:spPr bwMode="auto">
          <a:xfrm>
            <a:off x="945802" y="3232986"/>
            <a:ext cx="8124991" cy="18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724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BlokTextu 1"/>
              <p:cNvSpPr txBox="1"/>
              <p:nvPr/>
            </p:nvSpPr>
            <p:spPr>
              <a:xfrm>
                <a:off x="179512" y="119933"/>
                <a:ext cx="8640960" cy="6635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b="1" dirty="0" smtClean="0"/>
                  <a:t>Preskúšajte sa</a:t>
                </a:r>
                <a:endParaRPr lang="sk-SK" dirty="0" smtClean="0"/>
              </a:p>
              <a:p>
                <a:r>
                  <a:rPr lang="sk-SK" dirty="0" smtClean="0"/>
                  <a:t>Vyberte správne tvrdenia.</a:t>
                </a:r>
              </a:p>
              <a:p>
                <a:endParaRPr lang="sk-SK" dirty="0"/>
              </a:p>
              <a:p>
                <a:r>
                  <a:rPr lang="sk-SK" dirty="0" smtClean="0"/>
                  <a:t>1</a:t>
                </a:r>
                <a:r>
                  <a:rPr lang="sk-SK" dirty="0"/>
                  <a:t>. </a:t>
                </a:r>
                <a:r>
                  <a:rPr lang="sk-SK" dirty="0" smtClean="0"/>
                  <a:t>Pri metóde prostej iterácie funkcia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sk-SK" b="0" i="1" smtClean="0">
                        <a:latin typeface="Cambria Math"/>
                        <a:ea typeface="Cambria Math"/>
                      </a:rPr>
                      <m:t>´</m:t>
                    </m:r>
                    <m:d>
                      <m:d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sk-SK" dirty="0" smtClean="0"/>
                  <a:t> konverguje, ak </a:t>
                </a:r>
                <a:endParaRPr lang="sk-SK" dirty="0"/>
              </a:p>
              <a:p>
                <a:r>
                  <a:rPr lang="sk-SK" dirty="0"/>
                  <a:t>       a)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/>
                        <a:ea typeface="Cambria Math" panose="02040503050406030204" pitchFamily="18" charset="0"/>
                      </a:rPr>
                      <m:t>𝑀</m:t>
                    </m:r>
                    <m:r>
                      <a:rPr lang="sk-SK" i="1" dirty="0" smtClean="0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&gt;</m:t>
                    </m:r>
                    <m:r>
                      <a:rPr lang="sk-SK" b="0" i="1" dirty="0" smtClean="0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1</m:t>
                    </m:r>
                  </m:oMath>
                </a14:m>
                <a:r>
                  <a:rPr lang="sk-SK" i="1" dirty="0"/>
                  <a:t>,</a:t>
                </a:r>
              </a:p>
              <a:p>
                <a:r>
                  <a:rPr lang="sk-SK" i="1" dirty="0"/>
                  <a:t>       </a:t>
                </a:r>
                <a:r>
                  <a:rPr lang="sk-SK" dirty="0"/>
                  <a:t>b)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/>
                        <a:ea typeface="Cambria Math" panose="02040503050406030204" pitchFamily="18" charset="0"/>
                      </a:rPr>
                      <m:t>𝑀</m:t>
                    </m:r>
                    <m:r>
                      <a:rPr lang="sk-SK" i="1" dirty="0" smtClean="0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=</m:t>
                    </m:r>
                    <m:r>
                      <a:rPr lang="sk-SK" b="0" i="1" dirty="0" smtClean="0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1</m:t>
                    </m:r>
                  </m:oMath>
                </a14:m>
                <a:r>
                  <a:rPr lang="sk-SK" dirty="0"/>
                  <a:t>,</a:t>
                </a:r>
              </a:p>
              <a:p>
                <a:r>
                  <a:rPr lang="sk-SK" dirty="0"/>
                  <a:t>       c) </a:t>
                </a:r>
                <a:r>
                  <a:rPr lang="sk-SK" dirty="0" smtClean="0"/>
                  <a:t>M </a:t>
                </a:r>
                <a14:m>
                  <m:oMath xmlns:m="http://schemas.openxmlformats.org/officeDocument/2006/math">
                    <m:r>
                      <a:rPr lang="sk-SK" i="1" dirty="0" smtClean="0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&lt;</m:t>
                    </m:r>
                    <m:r>
                      <a:rPr lang="sk-SK" b="0" i="1" dirty="0" smtClean="0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1</m:t>
                    </m:r>
                  </m:oMath>
                </a14:m>
                <a:r>
                  <a:rPr lang="sk-SK" dirty="0"/>
                  <a:t>.</a:t>
                </a:r>
              </a:p>
              <a:p>
                <a:endParaRPr lang="sk-SK" dirty="0" smtClean="0"/>
              </a:p>
              <a:p>
                <a:r>
                  <a:rPr lang="sk-SK" dirty="0" smtClean="0"/>
                  <a:t>2. </a:t>
                </a:r>
                <a:r>
                  <a:rPr lang="sk-SK" dirty="0" smtClean="0">
                    <a:latin typeface="+mj-lt"/>
                  </a:rPr>
                  <a:t>Hodnota čísla M sa pri </a:t>
                </a:r>
                <a:r>
                  <a:rPr lang="sk-SK" dirty="0"/>
                  <a:t>metóde prostej iterácie </a:t>
                </a:r>
                <a:r>
                  <a:rPr lang="sk-SK" dirty="0" smtClean="0">
                    <a:sym typeface="Symbol"/>
                  </a:rPr>
                  <a:t>určí ako</a:t>
                </a:r>
                <a:endParaRPr lang="sk-SK" dirty="0"/>
              </a:p>
              <a:p>
                <a:r>
                  <a:rPr lang="sk-SK" dirty="0"/>
                  <a:t>       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k-SK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sk-SK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in</m:t>
                            </m:r>
                          </m:e>
                          <m:lim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sk-SK" dirty="0">
                                <a:sym typeface="Symbol" panose="05050102010706020507" pitchFamily="18" charset="2"/>
                              </a:rPr>
                              <m:t>´(</m:t>
                            </m:r>
                            <m:r>
                              <m:rPr>
                                <m:nor/>
                              </m:rPr>
                              <a:rPr lang="sk-SK" dirty="0">
                                <a:sym typeface="Symbol" panose="05050102010706020507" pitchFamily="18" charset="2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sk-SK" dirty="0">
                                <a:sym typeface="Symbol" panose="05050102010706020507" pitchFamily="18" charset="2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sk-SK" i="1" dirty="0"/>
                  <a:t>,</a:t>
                </a:r>
                <a:endParaRPr lang="sk-SK" i="1" dirty="0" smtClean="0"/>
              </a:p>
              <a:p>
                <a:endParaRPr lang="sk-SK" i="1" dirty="0"/>
              </a:p>
              <a:p>
                <a:r>
                  <a:rPr lang="sk-SK" i="1" dirty="0"/>
                  <a:t>       </a:t>
                </a:r>
                <a:r>
                  <a:rPr lang="sk-SK" dirty="0"/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k-SK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sk-SK" dirty="0">
                                <a:sym typeface="Symbol" panose="05050102010706020507" pitchFamily="18" charset="2"/>
                              </a:rPr>
                              <m:t>(</m:t>
                            </m:r>
                            <m:r>
                              <m:rPr>
                                <m:nor/>
                              </m:rPr>
                              <a:rPr lang="sk-SK" dirty="0">
                                <a:sym typeface="Symbol" panose="05050102010706020507" pitchFamily="18" charset="2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sk-SK" dirty="0">
                                <a:sym typeface="Symbol" panose="05050102010706020507" pitchFamily="18" charset="2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sk-SK" dirty="0"/>
                  <a:t>,</a:t>
                </a:r>
                <a:endParaRPr lang="sk-SK" dirty="0" smtClean="0"/>
              </a:p>
              <a:p>
                <a:endParaRPr lang="sk-SK" dirty="0"/>
              </a:p>
              <a:p>
                <a:r>
                  <a:rPr lang="sk-SK" dirty="0"/>
                  <a:t>       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k-SK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sk-SK" dirty="0">
                                <a:sym typeface="Symbol" panose="05050102010706020507" pitchFamily="18" charset="2"/>
                              </a:rPr>
                              <m:t>´(</m:t>
                            </m:r>
                            <m:r>
                              <m:rPr>
                                <m:nor/>
                              </m:rPr>
                              <a:rPr lang="sk-SK" dirty="0">
                                <a:sym typeface="Symbol" panose="05050102010706020507" pitchFamily="18" charset="2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sk-SK" dirty="0">
                                <a:sym typeface="Symbol" panose="05050102010706020507" pitchFamily="18" charset="2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sk-SK" dirty="0" smtClean="0"/>
              </a:p>
              <a:p>
                <a:endParaRPr lang="sk-SK" dirty="0" smtClean="0"/>
              </a:p>
              <a:p>
                <a:r>
                  <a:rPr lang="sk-SK" dirty="0"/>
                  <a:t> </a:t>
                </a:r>
                <a:r>
                  <a:rPr lang="sk-SK" dirty="0" smtClean="0"/>
                  <a:t>      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k-SK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sk-SK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in</m:t>
                            </m:r>
                          </m:e>
                          <m:lim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sk-SK" dirty="0">
                                <a:sym typeface="Symbol" panose="05050102010706020507" pitchFamily="18" charset="2"/>
                              </a:rPr>
                              <m:t>(</m:t>
                            </m:r>
                            <m:r>
                              <m:rPr>
                                <m:nor/>
                              </m:rPr>
                              <a:rPr lang="sk-SK" dirty="0">
                                <a:sym typeface="Symbol" panose="05050102010706020507" pitchFamily="18" charset="2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sk-SK" dirty="0">
                                <a:sym typeface="Symbol" panose="05050102010706020507" pitchFamily="18" charset="2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sk-SK" dirty="0" smtClean="0"/>
                  <a:t>.</a:t>
                </a:r>
                <a:endParaRPr lang="sk-SK" dirty="0"/>
              </a:p>
              <a:p>
                <a:endParaRPr lang="sk-SK" dirty="0" smtClean="0"/>
              </a:p>
              <a:p>
                <a:r>
                  <a:rPr lang="sk-SK" dirty="0" smtClean="0"/>
                  <a:t>3. Funkciu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sk-SK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sk-SK" dirty="0"/>
                  <a:t>pri metóde prostej iterácie </a:t>
                </a:r>
                <a:r>
                  <a:rPr lang="sk-SK" dirty="0" smtClean="0"/>
                  <a:t>získame</a:t>
                </a:r>
              </a:p>
              <a:p>
                <a:r>
                  <a:rPr lang="sk-SK" dirty="0"/>
                  <a:t> </a:t>
                </a:r>
                <a:r>
                  <a:rPr lang="sk-SK" dirty="0" smtClean="0"/>
                  <a:t>      a) vyjadrením ľubovoľného x z danej rovnice,</a:t>
                </a:r>
              </a:p>
              <a:p>
                <a:r>
                  <a:rPr lang="sk-SK" dirty="0" smtClean="0"/>
                  <a:t>       b) deriváciou danej rovnice,</a:t>
                </a:r>
              </a:p>
              <a:p>
                <a:r>
                  <a:rPr lang="sk-SK" dirty="0" smtClean="0"/>
                  <a:t>       c) zvolením ľubovoľnej rovnice.</a:t>
                </a:r>
                <a:endParaRPr lang="sk-SK" dirty="0" smtClean="0">
                  <a:sym typeface="Symbol"/>
                </a:endParaRPr>
              </a:p>
              <a:p>
                <a:r>
                  <a:rPr lang="sk-SK" dirty="0">
                    <a:sym typeface="Symbol"/>
                  </a:rPr>
                  <a:t> </a:t>
                </a:r>
                <a:r>
                  <a:rPr lang="sk-SK" dirty="0" smtClean="0">
                    <a:sym typeface="Symbol"/>
                  </a:rPr>
                  <a:t>           </a:t>
                </a:r>
              </a:p>
            </p:txBody>
          </p:sp>
        </mc:Choice>
        <mc:Fallback xmlns="">
          <p:sp>
            <p:nvSpPr>
              <p:cNvPr id="2" name="BlokText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933"/>
                <a:ext cx="8640960" cy="6635150"/>
              </a:xfrm>
              <a:prstGeom prst="rect">
                <a:avLst/>
              </a:prstGeom>
              <a:blipFill rotWithShape="1">
                <a:blip r:embed="rId3"/>
                <a:stretch>
                  <a:fillRect l="-564" t="-46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6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BlokTextu 1"/>
              <p:cNvSpPr txBox="1"/>
              <p:nvPr/>
            </p:nvSpPr>
            <p:spPr>
              <a:xfrm>
                <a:off x="179512" y="119933"/>
                <a:ext cx="8640960" cy="3936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 smtClean="0"/>
                  <a:t>4. </a:t>
                </a:r>
                <a:r>
                  <a:rPr lang="sk-SK" dirty="0" err="1" smtClean="0"/>
                  <a:t>Iteračný</a:t>
                </a:r>
                <a:r>
                  <a:rPr lang="sk-SK" dirty="0" smtClean="0"/>
                  <a:t> proces </a:t>
                </a:r>
                <a:r>
                  <a:rPr lang="sk-SK" dirty="0"/>
                  <a:t>pri metóde prostej iterácie </a:t>
                </a:r>
                <a:r>
                  <a:rPr lang="sk-SK" dirty="0" smtClean="0"/>
                  <a:t>sa ukončí, ak </a:t>
                </a:r>
                <a:endParaRPr lang="sk-SK" dirty="0" smtClean="0">
                  <a:sym typeface="Symbol"/>
                </a:endParaRPr>
              </a:p>
              <a:p>
                <a:r>
                  <a:rPr lang="sk-SK" dirty="0" smtClean="0"/>
                  <a:t>       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k-SK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sk-SK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sk-SK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sk-SK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k-SK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k-SK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sk-SK" dirty="0">
                            <a:solidFill>
                              <a:schemeClr val="tx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sk-SK" baseline="-25000" dirty="0">
                            <a:solidFill>
                              <a:schemeClr val="tx1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sk-SK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d>
                    <m:r>
                      <a:rPr lang="sk-SK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sk-SK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sk-SK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sk-SK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sk-SK" dirty="0" smtClean="0"/>
                  <a:t>,</a:t>
                </a:r>
              </a:p>
              <a:p>
                <a:r>
                  <a:rPr lang="sk-SK" dirty="0" smtClean="0"/>
                  <a:t>       </a:t>
                </a:r>
                <a:r>
                  <a:rPr lang="sk-SK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sk-SK" b="0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sk-SK" b="0" i="1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sk-SK" b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k-SK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k-SK" b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sk-SK" dirty="0"/>
                          <m:t>x</m:t>
                        </m:r>
                        <m:r>
                          <m:rPr>
                            <m:nor/>
                          </m:rPr>
                          <a:rPr lang="sk-SK" baseline="-25000" dirty="0"/>
                          <m:t>n</m:t>
                        </m:r>
                        <m:r>
                          <m:rPr>
                            <m:nor/>
                          </m:rPr>
                          <a:rPr lang="sk-SK" dirty="0"/>
                          <m:t> </m:t>
                        </m:r>
                      </m:e>
                    </m:d>
                    <m:r>
                      <a:rPr lang="sk-SK" b="0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sk-SK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sk-SK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sk-SK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sk-SK" dirty="0"/>
              </a:p>
              <a:p>
                <a:r>
                  <a:rPr lang="sk-SK" dirty="0"/>
                  <a:t>       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sk-SK" b="0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sk-SK" b="0" i="1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sk-SK" b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k-SK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k-SK" b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sk-SK" dirty="0"/>
                          <m:t>x</m:t>
                        </m:r>
                        <m:r>
                          <m:rPr>
                            <m:nor/>
                          </m:rPr>
                          <a:rPr lang="sk-SK" baseline="-25000" dirty="0"/>
                          <m:t>n</m:t>
                        </m:r>
                        <m:r>
                          <m:rPr>
                            <m:nor/>
                          </m:rPr>
                          <a:rPr lang="sk-SK" dirty="0"/>
                          <m:t> </m:t>
                        </m:r>
                      </m:e>
                    </m:d>
                    <m:r>
                      <a:rPr lang="sk-SK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sk-SK" b="0" i="1" smtClean="0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sk-SK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sk-SK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sk-SK" dirty="0" smtClean="0">
                    <a:ea typeface="Cambria Math" panose="02040503050406030204" pitchFamily="18" charset="0"/>
                  </a:rPr>
                  <a:t>,</a:t>
                </a:r>
              </a:p>
              <a:p>
                <a:r>
                  <a:rPr lang="sk-SK" dirty="0" smtClean="0">
                    <a:ea typeface="Cambria Math" panose="02040503050406030204" pitchFamily="18" charset="0"/>
                  </a:rPr>
                  <a:t>      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sk-SK" b="0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sk-SK" b="0" i="1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sk-SK" b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sk-SK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k-SK" b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sk-SK" dirty="0"/>
                          <m:t>x</m:t>
                        </m:r>
                        <m:r>
                          <m:rPr>
                            <m:nor/>
                          </m:rPr>
                          <a:rPr lang="sk-SK" baseline="-25000" dirty="0"/>
                          <m:t>n</m:t>
                        </m:r>
                        <m:r>
                          <m:rPr>
                            <m:nor/>
                          </m:rPr>
                          <a:rPr lang="sk-SK" dirty="0"/>
                          <m:t> </m:t>
                        </m:r>
                      </m:e>
                    </m:d>
                    <m:r>
                      <a:rPr lang="sk-SK" b="0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sk-SK" b="0" i="1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sk-SK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sk-SK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sk-SK" dirty="0" smtClean="0">
                    <a:ea typeface="Cambria Math" panose="02040503050406030204" pitchFamily="18" charset="0"/>
                  </a:rPr>
                  <a:t>.</a:t>
                </a:r>
                <a:endParaRPr lang="sk-SK" dirty="0" smtClean="0"/>
              </a:p>
              <a:p>
                <a:endParaRPr lang="sk-SK" dirty="0" smtClean="0"/>
              </a:p>
              <a:p>
                <a:r>
                  <a:rPr lang="sk-SK" dirty="0" smtClean="0"/>
                  <a:t>5. Získanú hodnotu koreňov nelineárnej rovnice zaokrúhľujeme </a:t>
                </a:r>
                <a:endParaRPr lang="sk-SK" dirty="0">
                  <a:sym typeface="Symbol"/>
                </a:endParaRPr>
              </a:p>
              <a:p>
                <a:r>
                  <a:rPr lang="sk-SK" dirty="0"/>
                  <a:t>       a) </a:t>
                </a:r>
                <a:r>
                  <a:rPr lang="sk-SK" dirty="0" smtClean="0"/>
                  <a:t>na ľubovoľný počet miest,</a:t>
                </a:r>
                <a:endParaRPr lang="sk-SK" dirty="0"/>
              </a:p>
              <a:p>
                <a:r>
                  <a:rPr lang="sk-SK" dirty="0"/>
                  <a:t>       b) na rovnaký počet ako je určená presnosť,</a:t>
                </a:r>
              </a:p>
              <a:p>
                <a:r>
                  <a:rPr lang="sk-SK" dirty="0"/>
                  <a:t>       c) na </a:t>
                </a:r>
                <a:r>
                  <a:rPr lang="sk-SK" dirty="0" smtClean="0"/>
                  <a:t>menší </a:t>
                </a:r>
                <a:r>
                  <a:rPr lang="sk-SK" dirty="0"/>
                  <a:t>počet ako je určená </a:t>
                </a:r>
                <a:r>
                  <a:rPr lang="sk-SK" dirty="0" smtClean="0"/>
                  <a:t>presnosť.</a:t>
                </a:r>
              </a:p>
              <a:p>
                <a:endParaRPr lang="sk-SK" dirty="0">
                  <a:sym typeface="Symbol"/>
                </a:endParaRPr>
              </a:p>
              <a:p>
                <a:r>
                  <a:rPr lang="sk-SK" dirty="0" smtClean="0"/>
                  <a:t>  </a:t>
                </a:r>
                <a:r>
                  <a:rPr lang="sk-SK" dirty="0" smtClean="0">
                    <a:sym typeface="Symbol"/>
                  </a:rPr>
                  <a:t>      </a:t>
                </a:r>
              </a:p>
            </p:txBody>
          </p:sp>
        </mc:Choice>
        <mc:Fallback xmlns="">
          <p:sp>
            <p:nvSpPr>
              <p:cNvPr id="2" name="BlokText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933"/>
                <a:ext cx="8640960" cy="3936206"/>
              </a:xfrm>
              <a:prstGeom prst="rect">
                <a:avLst/>
              </a:prstGeom>
              <a:blipFill rotWithShape="1">
                <a:blip r:embed="rId3"/>
                <a:stretch>
                  <a:fillRect l="-564" t="-77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1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7504" y="260648"/>
            <a:ext cx="89306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Správne odpovede:  </a:t>
            </a:r>
          </a:p>
          <a:p>
            <a:r>
              <a:rPr lang="sk-SK" dirty="0" smtClean="0"/>
              <a:t>1c, 2c, 3a, 4a, 5b</a:t>
            </a:r>
          </a:p>
          <a:p>
            <a:endParaRPr lang="sk-SK" dirty="0"/>
          </a:p>
          <a:p>
            <a:r>
              <a:rPr lang="sk-SK" b="1" dirty="0" smtClean="0"/>
              <a:t>Hodnotenie: 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0 – 1 nesprávne odpovede </a:t>
            </a:r>
            <a:r>
              <a:rPr lang="sk-SK" dirty="0" smtClean="0"/>
              <a:t>– máš vedomosti o metódach riešenia nelineárnych rovníc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2 nesprávne odpovede </a:t>
            </a:r>
            <a:r>
              <a:rPr lang="sk-SK" dirty="0" smtClean="0"/>
              <a:t>– tvoje vedomosti sú celkom dobré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3 a viac nesprávnych odpovedí </a:t>
            </a:r>
            <a:r>
              <a:rPr lang="sk-SK" dirty="0" smtClean="0"/>
              <a:t>– </a:t>
            </a:r>
            <a:r>
              <a:rPr lang="sk-SK" dirty="0"/>
              <a:t>tvoje vedomosti </a:t>
            </a:r>
            <a:r>
              <a:rPr lang="sk-SK" dirty="0" smtClean="0"/>
              <a:t>nie sú postačujúce, odporúčam 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                      sa na to ešte raz pozrieť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6592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BlokTextu 1"/>
              <p:cNvSpPr txBox="1"/>
              <p:nvPr/>
            </p:nvSpPr>
            <p:spPr>
              <a:xfrm>
                <a:off x="179512" y="119933"/>
                <a:ext cx="8640960" cy="670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b="1" dirty="0" smtClean="0"/>
                  <a:t>Preskúšajte sa</a:t>
                </a:r>
                <a:endParaRPr lang="sk-SK" dirty="0" smtClean="0"/>
              </a:p>
              <a:p>
                <a:r>
                  <a:rPr lang="sk-SK" dirty="0" smtClean="0"/>
                  <a:t>Vyberte správne tvrdenia.</a:t>
                </a:r>
              </a:p>
              <a:p>
                <a:endParaRPr lang="sk-SK" dirty="0"/>
              </a:p>
              <a:p>
                <a:r>
                  <a:rPr lang="sk-SK" dirty="0" smtClean="0"/>
                  <a:t>1</a:t>
                </a:r>
                <a:r>
                  <a:rPr lang="sk-SK" dirty="0"/>
                  <a:t>. </a:t>
                </a:r>
                <a:r>
                  <a:rPr lang="sk-SK" dirty="0" smtClean="0"/>
                  <a:t>Stupeň </a:t>
                </a:r>
                <a:r>
                  <a:rPr lang="sk-SK" dirty="0" err="1" smtClean="0"/>
                  <a:t>Lagrangeovho</a:t>
                </a:r>
                <a:r>
                  <a:rPr lang="sk-SK" dirty="0" smtClean="0"/>
                  <a:t> polynómu je </a:t>
                </a:r>
                <a:endParaRPr lang="sk-SK" dirty="0"/>
              </a:p>
              <a:p>
                <a:r>
                  <a:rPr lang="sk-SK" dirty="0"/>
                  <a:t>       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je</m:t>
                    </m:r>
                    <m: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o</m:t>
                    </m:r>
                    <m: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jedna</m:t>
                    </m:r>
                    <m: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va</m:t>
                    </m:r>
                    <m: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čší 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ako</m:t>
                    </m:r>
                    <m: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po</m:t>
                    </m:r>
                    <m: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et</m:t>
                    </m:r>
                    <m: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uzlov</m:t>
                    </m:r>
                    <m: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ý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ch</m:t>
                    </m:r>
                    <m: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bodov</m:t>
                    </m:r>
                  </m:oMath>
                </a14:m>
                <a:r>
                  <a:rPr lang="sk-SK" i="1" dirty="0"/>
                  <a:t>,</a:t>
                </a:r>
              </a:p>
              <a:p>
                <a:r>
                  <a:rPr lang="sk-SK" i="1" dirty="0"/>
                  <a:t>       </a:t>
                </a:r>
                <a:r>
                  <a:rPr lang="sk-SK" dirty="0"/>
                  <a:t>b)</a:t>
                </a:r>
                <a14:m>
                  <m:oMath xmlns:m="http://schemas.openxmlformats.org/officeDocument/2006/math">
                    <m: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je</m:t>
                    </m:r>
                    <m: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rovnak</m:t>
                    </m:r>
                    <m: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ý  </m:t>
                    </m:r>
                    <m:r>
                      <m:rPr>
                        <m:sty m:val="p"/>
                      </m:rPr>
                      <a:rPr lang="sk-SK">
                        <a:latin typeface="Cambria Math"/>
                        <a:ea typeface="Cambria Math" panose="02040503050406030204" pitchFamily="18" charset="0"/>
                      </a:rPr>
                      <m:t>ako</m:t>
                    </m:r>
                    <m:r>
                      <a:rPr lang="sk-SK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>
                        <a:latin typeface="Cambria Math"/>
                        <a:ea typeface="Cambria Math" panose="02040503050406030204" pitchFamily="18" charset="0"/>
                      </a:rPr>
                      <m:t>po</m:t>
                    </m:r>
                    <m:r>
                      <a:rPr lang="sk-SK">
                        <a:latin typeface="Cambria Math"/>
                        <a:ea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sk-SK">
                        <a:latin typeface="Cambria Math"/>
                        <a:ea typeface="Cambria Math" panose="02040503050406030204" pitchFamily="18" charset="0"/>
                      </a:rPr>
                      <m:t>et</m:t>
                    </m:r>
                    <m:r>
                      <a:rPr lang="sk-SK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>
                        <a:latin typeface="Cambria Math"/>
                        <a:ea typeface="Cambria Math" panose="02040503050406030204" pitchFamily="18" charset="0"/>
                      </a:rPr>
                      <m:t>uzlov</m:t>
                    </m:r>
                    <m:r>
                      <a:rPr lang="sk-SK">
                        <a:latin typeface="Cambria Math"/>
                        <a:ea typeface="Cambria Math" panose="02040503050406030204" pitchFamily="18" charset="0"/>
                      </a:rPr>
                      <m:t>ý</m:t>
                    </m:r>
                    <m:r>
                      <m:rPr>
                        <m:sty m:val="p"/>
                      </m:rPr>
                      <a:rPr lang="sk-SK">
                        <a:latin typeface="Cambria Math"/>
                        <a:ea typeface="Cambria Math" panose="02040503050406030204" pitchFamily="18" charset="0"/>
                      </a:rPr>
                      <m:t>ch</m:t>
                    </m:r>
                    <m:r>
                      <a:rPr lang="sk-SK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>
                        <a:latin typeface="Cambria Math"/>
                        <a:ea typeface="Cambria Math" panose="02040503050406030204" pitchFamily="18" charset="0"/>
                      </a:rPr>
                      <m:t>bodov</m:t>
                    </m:r>
                  </m:oMath>
                </a14:m>
                <a:r>
                  <a:rPr lang="sk-SK" dirty="0"/>
                  <a:t>,</a:t>
                </a:r>
              </a:p>
              <a:p>
                <a:r>
                  <a:rPr lang="sk-SK" dirty="0"/>
                  <a:t>       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k-SK">
                        <a:latin typeface="Cambria Math"/>
                        <a:ea typeface="Cambria Math" panose="02040503050406030204" pitchFamily="18" charset="0"/>
                      </a:rPr>
                      <m:t>je</m:t>
                    </m:r>
                    <m:r>
                      <a:rPr lang="sk-SK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>
                        <a:latin typeface="Cambria Math"/>
                        <a:ea typeface="Cambria Math" panose="02040503050406030204" pitchFamily="18" charset="0"/>
                      </a:rPr>
                      <m:t>o</m:t>
                    </m:r>
                    <m:r>
                      <a:rPr lang="sk-SK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>
                        <a:latin typeface="Cambria Math"/>
                        <a:ea typeface="Cambria Math" panose="02040503050406030204" pitchFamily="18" charset="0"/>
                      </a:rPr>
                      <m:t>jedna</m:t>
                    </m:r>
                    <m:r>
                      <a:rPr lang="sk-SK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men</m:t>
                    </m:r>
                    <m: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ší </m:t>
                    </m:r>
                    <m:r>
                      <m:rPr>
                        <m:sty m:val="p"/>
                      </m:rPr>
                      <a:rPr lang="sk-SK">
                        <a:latin typeface="Cambria Math"/>
                        <a:ea typeface="Cambria Math" panose="02040503050406030204" pitchFamily="18" charset="0"/>
                      </a:rPr>
                      <m:t>ako</m:t>
                    </m:r>
                    <m:r>
                      <a:rPr lang="sk-SK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>
                        <a:latin typeface="Cambria Math"/>
                        <a:ea typeface="Cambria Math" panose="02040503050406030204" pitchFamily="18" charset="0"/>
                      </a:rPr>
                      <m:t>po</m:t>
                    </m:r>
                    <m:r>
                      <a:rPr lang="sk-SK">
                        <a:latin typeface="Cambria Math"/>
                        <a:ea typeface="Cambria Math" panose="02040503050406030204" pitchFamily="18" charset="0"/>
                      </a:rPr>
                      <m:t>č</m:t>
                    </m:r>
                    <m:r>
                      <m:rPr>
                        <m:sty m:val="p"/>
                      </m:rPr>
                      <a:rPr lang="sk-SK">
                        <a:latin typeface="Cambria Math"/>
                        <a:ea typeface="Cambria Math" panose="02040503050406030204" pitchFamily="18" charset="0"/>
                      </a:rPr>
                      <m:t>et</m:t>
                    </m:r>
                    <m:r>
                      <a:rPr lang="sk-SK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>
                        <a:latin typeface="Cambria Math"/>
                        <a:ea typeface="Cambria Math" panose="02040503050406030204" pitchFamily="18" charset="0"/>
                      </a:rPr>
                      <m:t>uzlov</m:t>
                    </m:r>
                    <m:r>
                      <a:rPr lang="sk-SK">
                        <a:latin typeface="Cambria Math"/>
                        <a:ea typeface="Cambria Math" panose="02040503050406030204" pitchFamily="18" charset="0"/>
                      </a:rPr>
                      <m:t>ý</m:t>
                    </m:r>
                    <m:r>
                      <m:rPr>
                        <m:sty m:val="p"/>
                      </m:rPr>
                      <a:rPr lang="sk-SK">
                        <a:latin typeface="Cambria Math"/>
                        <a:ea typeface="Cambria Math" panose="02040503050406030204" pitchFamily="18" charset="0"/>
                      </a:rPr>
                      <m:t>ch</m:t>
                    </m:r>
                    <m:r>
                      <a:rPr lang="sk-SK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>
                        <a:latin typeface="Cambria Math"/>
                        <a:ea typeface="Cambria Math" panose="02040503050406030204" pitchFamily="18" charset="0"/>
                      </a:rPr>
                      <m:t>bodov</m:t>
                    </m:r>
                  </m:oMath>
                </a14:m>
                <a:r>
                  <a:rPr lang="sk-SK" dirty="0"/>
                  <a:t>.</a:t>
                </a:r>
              </a:p>
              <a:p>
                <a:endParaRPr lang="sk-SK" dirty="0" smtClean="0"/>
              </a:p>
              <a:p>
                <a:r>
                  <a:rPr lang="sk-SK" dirty="0" smtClean="0"/>
                  <a:t>2. </a:t>
                </a:r>
                <a:r>
                  <a:rPr lang="sk-SK" dirty="0" smtClean="0">
                    <a:latin typeface="+mj-lt"/>
                  </a:rPr>
                  <a:t>Uzlové body </a:t>
                </a:r>
                <a:r>
                  <a:rPr lang="sk-SK" dirty="0" err="1"/>
                  <a:t>Lagrangeovho</a:t>
                </a:r>
                <a:r>
                  <a:rPr lang="sk-SK" dirty="0"/>
                  <a:t> polynómu </a:t>
                </a:r>
                <a:r>
                  <a:rPr lang="sk-SK" dirty="0" smtClean="0"/>
                  <a:t>sú určené </a:t>
                </a:r>
                <a:endParaRPr lang="sk-SK" dirty="0"/>
              </a:p>
              <a:p>
                <a:r>
                  <a:rPr lang="sk-SK" dirty="0"/>
                  <a:t>       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k-SK" i="0" smtClean="0"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odnotami</m:t>
                    </m:r>
                    <m: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sk-SK" b="0" i="1" smtClean="0"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k-SK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sk-SK" i="1" dirty="0"/>
                  <a:t>,</a:t>
                </a:r>
                <a:endParaRPr lang="sk-SK" i="1" dirty="0" smtClean="0"/>
              </a:p>
              <a:p>
                <a:r>
                  <a:rPr lang="sk-SK" i="1" dirty="0" smtClean="0"/>
                  <a:t>       </a:t>
                </a:r>
                <a:r>
                  <a:rPr lang="sk-SK" dirty="0"/>
                  <a:t>b)</a:t>
                </a:r>
                <a14:m>
                  <m:oMath xmlns:m="http://schemas.openxmlformats.org/officeDocument/2006/math">
                    <m: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k-SK">
                        <a:latin typeface="Cambria Math"/>
                        <a:ea typeface="Cambria Math" panose="02040503050406030204" pitchFamily="18" charset="0"/>
                      </a:rPr>
                      <m:t>hodnotami</m:t>
                    </m:r>
                  </m:oMath>
                </a14:m>
                <a:r>
                  <a:rPr lang="sk-SK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k-SK" dirty="0"/>
                  <a:t>,</a:t>
                </a:r>
                <a:endParaRPr lang="sk-SK" dirty="0" smtClean="0"/>
              </a:p>
              <a:p>
                <a:r>
                  <a:rPr lang="sk-SK" dirty="0" smtClean="0"/>
                  <a:t>       </a:t>
                </a:r>
                <a:r>
                  <a:rPr lang="sk-SK" dirty="0"/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hodnotou</m:t>
                    </m:r>
                    <m:r>
                      <a:rPr lang="sk-SK" b="0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sk-SK" b="0" i="1" smtClean="0"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k-SK" dirty="0" smtClean="0"/>
                  <a:t>.</a:t>
                </a:r>
              </a:p>
              <a:p>
                <a:endParaRPr lang="sk-SK" dirty="0" smtClean="0"/>
              </a:p>
              <a:p>
                <a:r>
                  <a:rPr lang="sk-SK" dirty="0" smtClean="0"/>
                  <a:t>3. Ak </a:t>
                </a:r>
                <a:r>
                  <a:rPr lang="sk-SK" dirty="0"/>
                  <a:t>je </a:t>
                </a:r>
                <a:r>
                  <a:rPr lang="sk-SK" dirty="0" err="1" smtClean="0"/>
                  <a:t>Lagrangeov</a:t>
                </a:r>
                <a:r>
                  <a:rPr lang="sk-SK" dirty="0" smtClean="0"/>
                  <a:t> polynóm druhého stupňa, potom jeho zápis je</a:t>
                </a:r>
              </a:p>
              <a:p>
                <a:r>
                  <a:rPr lang="sk-SK" dirty="0"/>
                  <a:t> </a:t>
                </a:r>
                <a:r>
                  <a:rPr lang="sk-SK" dirty="0" smtClean="0"/>
                  <a:t>      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sk-SK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k-SK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k-SK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sk-SK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k-SK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k-SK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k-SK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sk-SK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k-SK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sk-SK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sk-SK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sk-SK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sk-SK" dirty="0" smtClean="0"/>
                  <a:t>,</a:t>
                </a:r>
              </a:p>
              <a:p>
                <a:r>
                  <a:rPr lang="sk-SK" dirty="0" smtClean="0"/>
                  <a:t>       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sk-SK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k-SK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sk-SK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sk-SK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k-SK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sk-SK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k-SK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sk-SK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k-SK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k-SK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k-SK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sk-SK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k-SK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sk-SK" dirty="0" smtClean="0"/>
                  <a:t>,</a:t>
                </a:r>
              </a:p>
              <a:p>
                <a:r>
                  <a:rPr lang="sk-SK" dirty="0" smtClean="0"/>
                  <a:t>       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sk-SK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k-SK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sk-SK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sk-SK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k-SK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sk-SK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k-SK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sk-SK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k-SK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k-SK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sk-SK" dirty="0" smtClean="0"/>
                  <a:t>.</a:t>
                </a:r>
              </a:p>
              <a:p>
                <a:endParaRPr lang="sk-SK" dirty="0" smtClean="0"/>
              </a:p>
              <a:p>
                <a:r>
                  <a:rPr lang="sk-SK" dirty="0"/>
                  <a:t>4. </a:t>
                </a:r>
                <a:r>
                  <a:rPr lang="sk-SK" dirty="0" smtClean="0"/>
                  <a:t>Člen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sk-SK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k-SK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</a:rPr>
                      <m:t>je</m:t>
                    </m:r>
                    <m:r>
                      <a:rPr lang="sk-SK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</a:rPr>
                      <m:t>dan</m:t>
                    </m:r>
                    <m:r>
                      <a:rPr lang="sk-SK" b="0" i="0" smtClean="0">
                        <a:latin typeface="Cambria Math"/>
                      </a:rPr>
                      <m:t>ý 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</a:rPr>
                      <m:t>vz</m:t>
                    </m:r>
                    <m:r>
                      <a:rPr lang="sk-SK" b="0" i="0" smtClean="0">
                        <a:latin typeface="Cambria Math"/>
                      </a:rPr>
                      <m:t>ť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/>
                      </a:rPr>
                      <m:t>ahom</m:t>
                    </m:r>
                  </m:oMath>
                </a14:m>
                <a:endParaRPr lang="sk-SK" dirty="0">
                  <a:sym typeface="Symbol"/>
                </a:endParaRPr>
              </a:p>
              <a:p>
                <a:r>
                  <a:rPr lang="sk-SK" dirty="0"/>
                  <a:t>       a)</a:t>
                </a:r>
                <a:r>
                  <a:rPr lang="sk-SK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k-SK" b="0" i="1" dirty="0" smtClean="0"/>
                      <m:t>l</m:t>
                    </m:r>
                    <m:r>
                      <m:rPr>
                        <m:nor/>
                      </m:rPr>
                      <a:rPr lang="sk-SK" b="0" i="0" baseline="-25000" dirty="0" smtClean="0"/>
                      <m:t>0</m:t>
                    </m:r>
                    <m:r>
                      <a:rPr lang="sk-SK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k-SK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sk-SK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sk-SK" b="0" i="1" smtClean="0">
                            <a:latin typeface="Cambria Math"/>
                            <a:ea typeface="Cambria Math" panose="02040503050406030204" pitchFamily="18" charset="0"/>
                          </a:rPr>
                          <m:t>……….</m:t>
                        </m:r>
                        <m: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  <m:t>……….(</m:t>
                        </m:r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sk-SK" dirty="0"/>
                  <a:t>,</a:t>
                </a:r>
              </a:p>
              <a:p>
                <a:r>
                  <a:rPr lang="sk-SK" dirty="0"/>
                  <a:t>       b)</a:t>
                </a:r>
                <a14:m>
                  <m:oMath xmlns:m="http://schemas.openxmlformats.org/officeDocument/2006/math">
                    <m:r>
                      <a:rPr lang="sk-SK" b="0" i="0" dirty="0" smtClean="0">
                        <a:latin typeface="Cambria Math"/>
                      </a:rPr>
                      <m:t>   </m:t>
                    </m:r>
                    <m:r>
                      <m:rPr>
                        <m:nor/>
                      </m:rPr>
                      <a:rPr lang="sk-SK" i="1" dirty="0"/>
                      <m:t>l</m:t>
                    </m:r>
                    <m:r>
                      <m:rPr>
                        <m:nor/>
                      </m:rPr>
                      <a:rPr lang="sk-SK" baseline="-25000" dirty="0"/>
                      <m:t>0</m:t>
                    </m:r>
                    <m:r>
                      <a:rPr lang="sk-SK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  <m:t>……….(</m:t>
                        </m:r>
                        <m: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  <m:t>……….(</m:t>
                        </m:r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sk-SK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sk-SK" dirty="0"/>
              </a:p>
              <a:p>
                <a:r>
                  <a:rPr lang="sk-SK" dirty="0"/>
                  <a:t>       c)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k-SK" i="1" dirty="0"/>
                      <m:t>l</m:t>
                    </m:r>
                    <m:r>
                      <m:rPr>
                        <m:nor/>
                      </m:rPr>
                      <a:rPr lang="sk-SK" baseline="-25000" dirty="0"/>
                      <m:t>0</m:t>
                    </m:r>
                    <m:r>
                      <a:rPr lang="sk-SK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  <m:t>……….(</m:t>
                        </m:r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  <m:t>……….(</m:t>
                        </m:r>
                        <m: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sk-SK" b="0" i="0" smtClean="0">
                        <a:latin typeface="Cambria Math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sk-SK" dirty="0" smtClean="0">
                    <a:sym typeface="Symbol"/>
                  </a:rPr>
                  <a:t>            </a:t>
                </a:r>
              </a:p>
            </p:txBody>
          </p:sp>
        </mc:Choice>
        <mc:Fallback xmlns="">
          <p:sp>
            <p:nvSpPr>
              <p:cNvPr id="2" name="BlokText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933"/>
                <a:ext cx="8640960" cy="6700296"/>
              </a:xfrm>
              <a:prstGeom prst="rect">
                <a:avLst/>
              </a:prstGeom>
              <a:blipFill rotWithShape="1">
                <a:blip r:embed="rId3"/>
                <a:stretch>
                  <a:fillRect l="-564" t="-45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5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BlokTextu 1"/>
              <p:cNvSpPr txBox="1"/>
              <p:nvPr/>
            </p:nvSpPr>
            <p:spPr>
              <a:xfrm>
                <a:off x="179512" y="119933"/>
                <a:ext cx="8856984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 smtClean="0"/>
                  <a:t>5. Funkcia, ktorou budeme </a:t>
                </a:r>
                <a:r>
                  <a:rPr lang="sk-SK" dirty="0" err="1" smtClean="0"/>
                  <a:t>aproximovať</a:t>
                </a:r>
                <a:r>
                  <a:rPr lang="sk-SK" dirty="0" smtClean="0"/>
                  <a:t> namerané hodnoty pri metóde najmenších štvorcov je pre dva parametre daná</a:t>
                </a:r>
                <a:endParaRPr lang="sk-SK" dirty="0"/>
              </a:p>
              <a:p>
                <a:r>
                  <a:rPr lang="sk-SK" dirty="0" smtClean="0"/>
                  <a:t>       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sk-SK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sk-SK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sk-SK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sk-SK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0 </m:t>
                            </m:r>
                          </m:sub>
                        </m:sSub>
                        <m:r>
                          <a:rPr lang="sk-SK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sk-SK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0 </m:t>
                        </m:r>
                      </m:sub>
                    </m:sSub>
                    <m:d>
                      <m:dPr>
                        <m:ctrlPr>
                          <a:rPr lang="sk-SK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sk-SK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sk-SK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sk-SK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sk-SK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sk-SK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sk-SK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sk-SK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sk-SK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  <m:r>
                      <a:rPr lang="sk-SK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sk-SK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sk-SK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sk-SK" dirty="0" smtClean="0"/>
                  <a:t>,</a:t>
                </a:r>
              </a:p>
              <a:p>
                <a:r>
                  <a:rPr lang="sk-SK" dirty="0" smtClean="0"/>
                  <a:t>       </a:t>
                </a:r>
                <a:r>
                  <a:rPr lang="sk-SK" dirty="0"/>
                  <a:t>b)</a:t>
                </a:r>
                <a14:m>
                  <m:oMath xmlns:m="http://schemas.openxmlformats.org/officeDocument/2006/math">
                    <m:r>
                      <a:rPr lang="sk-SK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sk-SK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0 </m:t>
                            </m:r>
                          </m:sub>
                        </m:sSub>
                        <m:r>
                          <a:rPr lang="sk-SK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sk-SK" i="1">
                            <a:latin typeface="Cambria Math"/>
                            <a:ea typeface="Cambria Math"/>
                          </a:rPr>
                          <m:t>0 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sk-SK" i="1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1 </m:t>
                            </m:r>
                          </m:sub>
                        </m:sSub>
                        <m:r>
                          <a:rPr lang="sk-SK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sk-SK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sk-SK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sk-SK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sk-SK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sk-SK" dirty="0" smtClean="0"/>
                  <a:t>,</a:t>
                </a:r>
                <a:endParaRPr lang="sk-SK" dirty="0"/>
              </a:p>
              <a:p>
                <a:r>
                  <a:rPr lang="sk-SK" dirty="0"/>
                  <a:t>       </a:t>
                </a:r>
                <a:r>
                  <a:rPr lang="sk-SK" dirty="0" smtClean="0"/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sk-SK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0 </m:t>
                            </m:r>
                          </m:sub>
                        </m:sSub>
                        <m:r>
                          <a:rPr lang="sk-SK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sk-SK" i="1">
                            <a:latin typeface="Cambria Math"/>
                            <a:ea typeface="Cambria Math"/>
                          </a:rPr>
                          <m:t>0 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sk-SK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sk-SK" dirty="0" smtClean="0">
                  <a:ea typeface="Cambria Math" panose="02040503050406030204" pitchFamily="18" charset="0"/>
                </a:endParaRPr>
              </a:p>
              <a:p>
                <a:endParaRPr lang="sk-SK" dirty="0" smtClean="0"/>
              </a:p>
              <a:p>
                <a:r>
                  <a:rPr lang="sk-SK" dirty="0" smtClean="0"/>
                  <a:t>6. Pre funkciu </a:t>
                </a:r>
                <a:r>
                  <a:rPr lang="sk-SK" dirty="0"/>
                  <a:t>ktorou budeme </a:t>
                </a:r>
                <a:r>
                  <a:rPr lang="sk-SK" dirty="0" err="1" smtClean="0"/>
                  <a:t>aproximovať</a:t>
                </a:r>
                <a:r>
                  <a:rPr lang="sk-SK" dirty="0" smtClean="0"/>
                  <a:t> pri </a:t>
                </a:r>
                <a:r>
                  <a:rPr lang="sk-SK" dirty="0"/>
                  <a:t>metóde najmenších </a:t>
                </a:r>
                <a:r>
                  <a:rPr lang="sk-SK" dirty="0" smtClean="0"/>
                  <a:t>štvorcov, ak k = 1 vyjadríme</a:t>
                </a:r>
              </a:p>
              <a:p>
                <a:r>
                  <a:rPr lang="sk-SK" dirty="0" smtClean="0"/>
                  <a:t>       a</a:t>
                </a:r>
                <a:r>
                  <a:rPr lang="sk-SK" dirty="0"/>
                  <a:t>) </a:t>
                </a:r>
                <a:r>
                  <a:rPr lang="sk-SK" dirty="0" smtClean="0"/>
                  <a:t>dve rovnice v tvare </a:t>
                </a:r>
              </a:p>
              <a:p>
                <a:endParaRPr lang="sk-SK" dirty="0"/>
              </a:p>
              <a:p>
                <a:endParaRPr lang="sk-SK" dirty="0" smtClean="0"/>
              </a:p>
              <a:p>
                <a:endParaRPr lang="sk-SK" dirty="0"/>
              </a:p>
              <a:p>
                <a:endParaRPr lang="sk-SK" dirty="0" smtClean="0"/>
              </a:p>
              <a:p>
                <a:endParaRPr lang="sk-SK" dirty="0"/>
              </a:p>
              <a:p>
                <a:r>
                  <a:rPr lang="sk-SK" dirty="0"/>
                  <a:t>       b) </a:t>
                </a:r>
                <a:r>
                  <a:rPr lang="sk-SK" dirty="0" smtClean="0"/>
                  <a:t>troch </a:t>
                </a:r>
                <a:r>
                  <a:rPr lang="sk-SK" dirty="0"/>
                  <a:t>rovníc v </a:t>
                </a:r>
                <a:r>
                  <a:rPr lang="sk-SK" dirty="0" smtClean="0"/>
                  <a:t>tvare</a:t>
                </a:r>
              </a:p>
              <a:p>
                <a:endParaRPr lang="sk-SK" dirty="0"/>
              </a:p>
              <a:p>
                <a:endParaRPr lang="sk-SK" dirty="0" smtClean="0"/>
              </a:p>
              <a:p>
                <a:endParaRPr lang="sk-SK" dirty="0"/>
              </a:p>
              <a:p>
                <a:endParaRPr lang="sk-SK" dirty="0"/>
              </a:p>
              <a:p>
                <a:r>
                  <a:rPr lang="sk-SK" dirty="0"/>
                  <a:t>       c) </a:t>
                </a:r>
                <a:r>
                  <a:rPr lang="sk-SK" dirty="0" smtClean="0"/>
                  <a:t>jednu rovnicu</a:t>
                </a:r>
              </a:p>
              <a:p>
                <a:endParaRPr lang="sk-SK" dirty="0">
                  <a:sym typeface="Symbol"/>
                </a:endParaRPr>
              </a:p>
              <a:p>
                <a:r>
                  <a:rPr lang="sk-SK" dirty="0" smtClean="0"/>
                  <a:t>  </a:t>
                </a:r>
                <a:r>
                  <a:rPr lang="sk-SK" dirty="0" smtClean="0">
                    <a:sym typeface="Symbol"/>
                  </a:rPr>
                  <a:t>      </a:t>
                </a:r>
              </a:p>
            </p:txBody>
          </p:sp>
        </mc:Choice>
        <mc:Fallback xmlns="">
          <p:sp>
            <p:nvSpPr>
              <p:cNvPr id="2" name="BlokText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933"/>
                <a:ext cx="8856984" cy="6186309"/>
              </a:xfrm>
              <a:prstGeom prst="rect">
                <a:avLst/>
              </a:prstGeom>
              <a:blipFill rotWithShape="1">
                <a:blip r:embed="rId3"/>
                <a:stretch>
                  <a:fillRect l="-551" t="-49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7" t="69333" r="30778" b="15988"/>
          <a:stretch/>
        </p:blipFill>
        <p:spPr bwMode="auto">
          <a:xfrm>
            <a:off x="3131840" y="2276872"/>
            <a:ext cx="4497762" cy="129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5"/>
          <a:srcRect t="3195"/>
          <a:stretch/>
        </p:blipFill>
        <p:spPr>
          <a:xfrm>
            <a:off x="3066261" y="3717032"/>
            <a:ext cx="5826219" cy="163910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0" t="69313" r="31875" b="22884"/>
          <a:stretch/>
        </p:blipFill>
        <p:spPr bwMode="auto">
          <a:xfrm>
            <a:off x="3131840" y="5589240"/>
            <a:ext cx="440243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4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BlokTextu 1"/>
              <p:cNvSpPr txBox="1"/>
              <p:nvPr/>
            </p:nvSpPr>
            <p:spPr>
              <a:xfrm>
                <a:off x="179512" y="119933"/>
                <a:ext cx="8856984" cy="643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 smtClean="0"/>
                  <a:t>7. Pre funkciu danú predpisom 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k-SK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sk-SK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sk-SK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k-SK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sk-SK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k-SK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sk-SK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k-SK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k-SK" dirty="0" smtClean="0"/>
                  <a:t>, sú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sk-SK" i="1">
                            <a:latin typeface="Cambria Math"/>
                            <a:ea typeface="Cambria Math"/>
                          </a:rPr>
                          <m:t>0 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sk-SK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sk-SK" i="1">
                            <a:latin typeface="Cambria Math"/>
                            <a:ea typeface="Cambria Math"/>
                          </a:rPr>
                          <m:t>1 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sk-SK" dirty="0" smtClean="0"/>
                  <a:t> dané</a:t>
                </a:r>
                <a:endParaRPr lang="sk-SK" dirty="0"/>
              </a:p>
              <a:p>
                <a:r>
                  <a:rPr lang="sk-SK" dirty="0" smtClean="0"/>
                  <a:t>       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sk-SK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0 </m:t>
                        </m:r>
                      </m:sub>
                    </m:sSub>
                    <m:d>
                      <m:dPr>
                        <m:ctrlPr>
                          <a:rPr lang="sk-SK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sk-SK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sk-SK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sk-SK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sk-SK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sk-SK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sk-SK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sk-SK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sk-SK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k-SK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sk-SK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sk-SK" dirty="0" smtClean="0"/>
                  <a:t>,</a:t>
                </a:r>
              </a:p>
              <a:p>
                <a:endParaRPr lang="sk-SK" dirty="0" smtClean="0"/>
              </a:p>
              <a:p>
                <a:r>
                  <a:rPr lang="sk-SK" dirty="0" smtClean="0"/>
                  <a:t>       </a:t>
                </a:r>
                <a:r>
                  <a:rPr lang="sk-SK" dirty="0"/>
                  <a:t>b)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sk-SK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sk-SK" i="1">
                            <a:latin typeface="Cambria Math"/>
                            <a:ea typeface="Cambria Math"/>
                          </a:rPr>
                          <m:t>0 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sk-SK" i="1">
                        <a:latin typeface="Cambria Math"/>
                        <a:ea typeface="Cambria Math"/>
                      </a:rPr>
                      <m:t>=</m:t>
                    </m:r>
                    <m:r>
                      <a:rPr lang="sk-SK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sk-SK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sk-SK" i="1">
                            <a:latin typeface="Cambria Math"/>
                            <a:ea typeface="Cambria Math"/>
                          </a:rPr>
                          <m:t>1 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sk-SK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sk-SK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k-SK" dirty="0"/>
                  <a:t>,</a:t>
                </a:r>
                <a:endParaRPr lang="sk-SK" dirty="0" smtClean="0"/>
              </a:p>
              <a:p>
                <a:endParaRPr lang="sk-SK" dirty="0"/>
              </a:p>
              <a:p>
                <a:r>
                  <a:rPr lang="sk-SK" dirty="0"/>
                  <a:t>       </a:t>
                </a:r>
                <a:r>
                  <a:rPr lang="sk-SK" dirty="0" smtClean="0"/>
                  <a:t>c)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sk-SK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sk-SK" i="1">
                            <a:latin typeface="Cambria Math"/>
                            <a:ea typeface="Cambria Math"/>
                          </a:rPr>
                          <m:t>0 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sk-SK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sk-SK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sk-SK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sk-SK" i="1">
                            <a:latin typeface="Cambria Math"/>
                            <a:ea typeface="Cambria Math"/>
                          </a:rPr>
                          <m:t>1 </m:t>
                        </m:r>
                      </m:sub>
                    </m:sSub>
                    <m:d>
                      <m:d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sk-SK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sk-SK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sk-SK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sk-SK" dirty="0" smtClean="0">
                  <a:ea typeface="Cambria Math" panose="02040503050406030204" pitchFamily="18" charset="0"/>
                </a:endParaRPr>
              </a:p>
              <a:p>
                <a:endParaRPr lang="sk-SK" dirty="0" smtClean="0"/>
              </a:p>
              <a:p>
                <a:r>
                  <a:rPr lang="sk-SK" dirty="0" smtClean="0"/>
                  <a:t>8</a:t>
                </a:r>
                <a:r>
                  <a:rPr lang="sk-SK" dirty="0"/>
                  <a:t>. Pre funkciu danú predpisom 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k-SK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sk-SK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i="1">
                            <a:latin typeface="Cambria Math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sk-SK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sk-SK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sk-SK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k-SK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sk-SK" dirty="0" smtClean="0"/>
                  <a:t>určíme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sk-SK" i="1">
                            <a:latin typeface="Cambria Math"/>
                            <a:ea typeface="Cambria Math"/>
                          </a:rPr>
                          <m:t>=0</m:t>
                        </m:r>
                      </m:sub>
                      <m:sup>
                        <m:r>
                          <a:rPr lang="sk-SK" i="1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0 </m:t>
                            </m:r>
                          </m:sub>
                        </m:sSub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0 </m:t>
                            </m:r>
                          </m:sub>
                        </m:sSub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sk-SK" dirty="0" smtClean="0"/>
                  <a:t> ako</a:t>
                </a:r>
              </a:p>
              <a:p>
                <a:r>
                  <a:rPr lang="sk-SK" dirty="0" smtClean="0"/>
                  <a:t>       </a:t>
                </a:r>
                <a:r>
                  <a:rPr lang="sk-SK" dirty="0"/>
                  <a:t>a)</a:t>
                </a:r>
                <a:r>
                  <a:rPr lang="sk-SK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sk-SK" i="1">
                            <a:latin typeface="Cambria Math"/>
                            <a:ea typeface="Cambria Math"/>
                          </a:rPr>
                          <m:t>=0</m:t>
                        </m:r>
                      </m:sub>
                      <m:sup>
                        <m:r>
                          <a:rPr lang="sk-SK" i="1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  <m:e>
                        <m:r>
                          <a:rPr lang="sk-SK" b="0" i="1" smtClean="0">
                            <a:latin typeface="Cambria Math"/>
                            <a:ea typeface="Cambria Math"/>
                          </a:rPr>
                          <m:t>1.1</m:t>
                        </m:r>
                      </m:e>
                    </m:nary>
                  </m:oMath>
                </a14:m>
                <a:r>
                  <a:rPr lang="sk-SK" dirty="0"/>
                  <a:t>,</a:t>
                </a:r>
              </a:p>
              <a:p>
                <a:endParaRPr lang="sk-SK" dirty="0"/>
              </a:p>
              <a:p>
                <a:r>
                  <a:rPr lang="sk-SK" dirty="0"/>
                  <a:t>       b)</a:t>
                </a:r>
                <a:r>
                  <a:rPr lang="sk-SK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sk-SK" i="1">
                            <a:latin typeface="Cambria Math"/>
                            <a:ea typeface="Cambria Math"/>
                          </a:rPr>
                          <m:t>=0</m:t>
                        </m:r>
                      </m:sub>
                      <m:sup>
                        <m:r>
                          <a:rPr lang="sk-SK" i="1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sk-SK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sk-SK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sk-SK" b="0" i="1" smtClean="0">
                            <a:latin typeface="Cambria Math"/>
                            <a:ea typeface="Cambria Math"/>
                          </a:rPr>
                          <m:t>.1</m:t>
                        </m:r>
                      </m:e>
                    </m:nary>
                  </m:oMath>
                </a14:m>
                <a:r>
                  <a:rPr lang="sk-SK" dirty="0"/>
                  <a:t>,</a:t>
                </a:r>
              </a:p>
              <a:p>
                <a:endParaRPr lang="sk-SK" dirty="0"/>
              </a:p>
              <a:p>
                <a:r>
                  <a:rPr lang="sk-SK" dirty="0"/>
                  <a:t>       c)</a:t>
                </a:r>
                <a:r>
                  <a:rPr lang="sk-SK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sk-SK" i="1">
                            <a:latin typeface="Cambria Math"/>
                            <a:ea typeface="Cambria Math"/>
                          </a:rPr>
                          <m:t>=0</m:t>
                        </m:r>
                      </m:sub>
                      <m:sup>
                        <m:r>
                          <a:rPr lang="sk-SK" i="1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sk-SK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sk-SK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sk-SK" b="0" i="1" smtClean="0">
                            <a:latin typeface="Cambria Math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sk-SK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sk-SK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nary>
                    <m:r>
                      <a:rPr lang="sk-SK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sk-SK" dirty="0">
                  <a:ea typeface="Cambria Math" panose="02040503050406030204" pitchFamily="18" charset="0"/>
                </a:endParaRPr>
              </a:p>
              <a:p>
                <a:endParaRPr lang="sk-SK" dirty="0"/>
              </a:p>
              <a:p>
                <a:r>
                  <a:rPr lang="sk-SK" dirty="0" smtClean="0"/>
                  <a:t>9</a:t>
                </a:r>
                <a:r>
                  <a:rPr lang="sk-SK" dirty="0"/>
                  <a:t>. Pre funkciu  </a:t>
                </a:r>
                <a:r>
                  <a:rPr lang="sk-SK" dirty="0" smtClean="0"/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k-SK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sk-SK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sk-SK" b="0" i="1" smtClean="0">
                        <a:latin typeface="Cambria Math"/>
                      </a:rPr>
                      <m:t>𝑥</m:t>
                    </m:r>
                    <m:r>
                      <a:rPr lang="sk-SK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k-SK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sk-SK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sk-SK" dirty="0" smtClean="0"/>
                  <a:t>danú tabuľkou je hodnota členu</a:t>
                </a:r>
                <a14:m>
                  <m:oMath xmlns:m="http://schemas.openxmlformats.org/officeDocument/2006/math">
                    <m:r>
                      <a:rPr lang="sk-SK" b="0" i="0" smtClean="0">
                        <a:latin typeface="Cambria Math"/>
                        <a:ea typeface="Cambria Math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k-SK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0 </m:t>
                            </m:r>
                          </m:sub>
                        </m:sSub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sk-SK" dirty="0" smtClean="0"/>
              </a:p>
              <a:p>
                <a:r>
                  <a:rPr lang="sk-SK" dirty="0"/>
                  <a:t> </a:t>
                </a:r>
                <a:r>
                  <a:rPr lang="sk-SK" dirty="0" smtClean="0"/>
                  <a:t>       </a:t>
                </a:r>
                <a:r>
                  <a:rPr lang="sk-SK" dirty="0"/>
                  <a:t>a)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k-SK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sk-SK" b="0" i="1" smtClean="0">
                            <a:latin typeface="Cambria Math"/>
                            <a:ea typeface="Cambria Math"/>
                          </a:rPr>
                          <m:t>.1</m:t>
                        </m:r>
                      </m:e>
                    </m:nary>
                    <m:r>
                      <a:rPr lang="sk-SK" b="0" i="1" smtClean="0">
                        <a:latin typeface="Cambria Math"/>
                        <a:ea typeface="Cambria Math"/>
                      </a:rPr>
                      <m:t>=3</m:t>
                    </m:r>
                  </m:oMath>
                </a14:m>
                <a:r>
                  <a:rPr lang="sk-SK" dirty="0"/>
                  <a:t>,</a:t>
                </a:r>
              </a:p>
              <a:p>
                <a:endParaRPr lang="sk-SK" dirty="0"/>
              </a:p>
              <a:p>
                <a:r>
                  <a:rPr lang="sk-SK" dirty="0"/>
                  <a:t>       b)</a:t>
                </a:r>
                <a:r>
                  <a:rPr lang="sk-SK" dirty="0" smtClean="0"/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sk-SK" b="0" i="1" smtClean="0">
                        <a:latin typeface="Cambria Math"/>
                        <a:ea typeface="Cambria Math"/>
                      </a:rPr>
                      <m:t>.</m:t>
                    </m:r>
                    <m:sSub>
                      <m:sSubPr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sk-SK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sk-SK" i="1">
                        <a:latin typeface="Cambria Math"/>
                        <a:ea typeface="Cambria Math"/>
                      </a:rPr>
                      <m:t>=</m:t>
                    </m:r>
                    <m:r>
                      <a:rPr lang="sk-SK" b="0" i="1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sk-SK" dirty="0"/>
                  <a:t>,</a:t>
                </a:r>
              </a:p>
              <a:p>
                <a:endParaRPr lang="sk-SK" dirty="0"/>
              </a:p>
              <a:p>
                <a:r>
                  <a:rPr lang="sk-SK" dirty="0"/>
                  <a:t>       c)</a:t>
                </a:r>
                <a:r>
                  <a:rPr lang="sk-SK" dirty="0" smtClean="0"/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sk-SK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sk-SK" i="1">
                            <a:latin typeface="Cambria Math"/>
                            <a:ea typeface="Cambria Math"/>
                          </a:rPr>
                          <m:t>.1</m:t>
                        </m:r>
                      </m:e>
                    </m:nary>
                    <m:r>
                      <a:rPr lang="sk-SK" i="1">
                        <a:latin typeface="Cambria Math"/>
                        <a:ea typeface="Cambria Math"/>
                      </a:rPr>
                      <m:t>=3</m:t>
                    </m:r>
                    <m:r>
                      <a:rPr lang="sk-SK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sk-SK" dirty="0" smtClean="0">
                    <a:sym typeface="Symbol"/>
                  </a:rPr>
                  <a:t> </a:t>
                </a:r>
              </a:p>
              <a:p>
                <a:r>
                  <a:rPr lang="sk-SK" dirty="0" smtClean="0">
                    <a:sym typeface="Symbol"/>
                  </a:rPr>
                  <a:t>     </a:t>
                </a:r>
              </a:p>
            </p:txBody>
          </p:sp>
        </mc:Choice>
        <mc:Fallback xmlns="">
          <p:sp>
            <p:nvSpPr>
              <p:cNvPr id="2" name="BlokText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933"/>
                <a:ext cx="8856984" cy="6438173"/>
              </a:xfrm>
              <a:prstGeom prst="rect">
                <a:avLst/>
              </a:prstGeom>
              <a:blipFill rotWithShape="1">
                <a:blip r:embed="rId3"/>
                <a:stretch>
                  <a:fillRect l="-551" b="-388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l="4896" t="47423" r="56981" b="26395"/>
          <a:stretch/>
        </p:blipFill>
        <p:spPr>
          <a:xfrm>
            <a:off x="5580112" y="4941168"/>
            <a:ext cx="3124200" cy="68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BlokTextu 1"/>
              <p:cNvSpPr txBox="1"/>
              <p:nvPr/>
            </p:nvSpPr>
            <p:spPr>
              <a:xfrm>
                <a:off x="179512" y="119933"/>
                <a:ext cx="8856984" cy="452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 smtClean="0"/>
                  <a:t>10. Parametre funkcie danej predpisom 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k-SK" i="1"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k-SK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sk-SK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sk-SK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sk-SK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k-SK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k-SK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sk-SK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k-SK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sk-SK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sk-SK" i="1" smtClean="0">
                        <a:latin typeface="Cambria Math"/>
                      </a:rPr>
                      <m:t>𝑥</m:t>
                    </m:r>
                    <m:r>
                      <a:rPr lang="sk-SK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sk-SK" dirty="0" smtClean="0"/>
                  <a:t> vypočítame zo sústavy</a:t>
                </a:r>
                <a:endParaRPr lang="sk-SK" dirty="0"/>
              </a:p>
              <a:p>
                <a:r>
                  <a:rPr lang="sk-SK" dirty="0" smtClean="0"/>
                  <a:t>       a) troch rovníc,</a:t>
                </a:r>
              </a:p>
              <a:p>
                <a:endParaRPr lang="sk-SK" dirty="0" smtClean="0"/>
              </a:p>
              <a:p>
                <a:r>
                  <a:rPr lang="sk-SK" dirty="0" smtClean="0"/>
                  <a:t>       </a:t>
                </a:r>
                <a:r>
                  <a:rPr lang="sk-SK" dirty="0"/>
                  <a:t>b)</a:t>
                </a:r>
                <a14:m>
                  <m:oMath xmlns:m="http://schemas.openxmlformats.org/officeDocument/2006/math">
                    <m:r>
                      <a:rPr lang="sk-SK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sk-SK" b="0" i="0" dirty="0" smtClean="0"/>
                      <m:t>dv</m:t>
                    </m:r>
                    <m:r>
                      <m:rPr>
                        <m:nor/>
                      </m:rPr>
                      <a:rPr lang="sk-SK" dirty="0"/>
                      <m:t>och</m:t>
                    </m:r>
                    <m:r>
                      <m:rPr>
                        <m:nor/>
                      </m:rPr>
                      <a:rPr lang="sk-SK" dirty="0"/>
                      <m:t> </m:t>
                    </m:r>
                    <m:r>
                      <m:rPr>
                        <m:nor/>
                      </m:rPr>
                      <a:rPr lang="sk-SK" dirty="0"/>
                      <m:t>rovn</m:t>
                    </m:r>
                    <m:r>
                      <m:rPr>
                        <m:nor/>
                      </m:rPr>
                      <a:rPr lang="sk-SK" dirty="0"/>
                      <m:t>í</m:t>
                    </m:r>
                    <m:r>
                      <m:rPr>
                        <m:nor/>
                      </m:rPr>
                      <a:rPr lang="sk-SK" dirty="0"/>
                      <m:t>c</m:t>
                    </m:r>
                  </m:oMath>
                </a14:m>
                <a:r>
                  <a:rPr lang="sk-SK" dirty="0"/>
                  <a:t>,</a:t>
                </a:r>
                <a:endParaRPr lang="sk-SK" dirty="0" smtClean="0"/>
              </a:p>
              <a:p>
                <a:endParaRPr lang="sk-SK" dirty="0"/>
              </a:p>
              <a:p>
                <a:r>
                  <a:rPr lang="sk-SK" dirty="0"/>
                  <a:t>       </a:t>
                </a:r>
                <a:r>
                  <a:rPr lang="sk-SK" dirty="0" smtClean="0"/>
                  <a:t>c)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k-SK" b="0" i="0" dirty="0" smtClean="0"/>
                      <m:t>š</m:t>
                    </m:r>
                    <m:r>
                      <m:rPr>
                        <m:nor/>
                      </m:rPr>
                      <a:rPr lang="sk-SK" b="0" i="0" dirty="0" smtClean="0"/>
                      <m:t>tyroch</m:t>
                    </m:r>
                    <m:r>
                      <m:rPr>
                        <m:nor/>
                      </m:rPr>
                      <a:rPr lang="sk-SK" dirty="0"/>
                      <m:t> </m:t>
                    </m:r>
                    <m:r>
                      <m:rPr>
                        <m:nor/>
                      </m:rPr>
                      <a:rPr lang="sk-SK" dirty="0"/>
                      <m:t>rovn</m:t>
                    </m:r>
                    <m:r>
                      <m:rPr>
                        <m:nor/>
                      </m:rPr>
                      <a:rPr lang="sk-SK" dirty="0"/>
                      <m:t>í</m:t>
                    </m:r>
                    <m:r>
                      <m:rPr>
                        <m:nor/>
                      </m:rPr>
                      <a:rPr lang="sk-SK" dirty="0"/>
                      <m:t>c</m:t>
                    </m:r>
                    <m:r>
                      <a:rPr lang="sk-SK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sk-SK" dirty="0" smtClean="0">
                  <a:ea typeface="Cambria Math" panose="02040503050406030204" pitchFamily="18" charset="0"/>
                </a:endParaRPr>
              </a:p>
              <a:p>
                <a:endParaRPr lang="sk-SK" dirty="0" smtClean="0"/>
              </a:p>
              <a:p>
                <a:r>
                  <a:rPr lang="sk-SK" dirty="0" smtClean="0"/>
                  <a:t>11. Pravá strana prvej rovnice pre funkciu z otázky 10 je daná</a:t>
                </a:r>
              </a:p>
              <a:p>
                <a:r>
                  <a:rPr lang="sk-SK" dirty="0" smtClean="0"/>
                  <a:t>       </a:t>
                </a:r>
                <a:r>
                  <a:rPr lang="sk-SK" dirty="0"/>
                  <a:t>a)</a:t>
                </a:r>
                <a:r>
                  <a:rPr lang="sk-SK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sk-SK" i="1">
                            <a:latin typeface="Cambria Math"/>
                            <a:ea typeface="Cambria Math"/>
                          </a:rPr>
                          <m:t>=0</m:t>
                        </m:r>
                      </m:sub>
                      <m:sup>
                        <m:r>
                          <a:rPr lang="sk-SK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sk-SK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f>
                      <m:fPr>
                        <m:ctrlPr>
                          <a:rPr lang="sk-SK" i="1">
                            <a:latin typeface="Cambria Math"/>
                          </a:rPr>
                        </m:ctrlPr>
                      </m:fPr>
                      <m:num>
                        <m:r>
                          <a:rPr lang="sk-SK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sk-SK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k-SK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k-SK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sk-SK" dirty="0"/>
                  <a:t>,</a:t>
                </a:r>
              </a:p>
              <a:p>
                <a:endParaRPr lang="sk-SK" dirty="0"/>
              </a:p>
              <a:p>
                <a:r>
                  <a:rPr lang="sk-SK" dirty="0"/>
                  <a:t>       b)</a:t>
                </a:r>
                <a:r>
                  <a:rPr lang="sk-SK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sk-SK" i="1">
                            <a:latin typeface="Cambria Math"/>
                            <a:ea typeface="Cambria Math"/>
                          </a:rPr>
                          <m:t>=0</m:t>
                        </m:r>
                      </m:sub>
                      <m:sup>
                        <m:r>
                          <a:rPr lang="sk-SK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sk-SK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sk-SK" dirty="0"/>
                  <a:t>,</a:t>
                </a:r>
              </a:p>
              <a:p>
                <a:endParaRPr lang="sk-SK" dirty="0"/>
              </a:p>
              <a:p>
                <a:r>
                  <a:rPr lang="sk-SK" dirty="0"/>
                  <a:t>       c)</a:t>
                </a:r>
                <a:r>
                  <a:rPr lang="sk-SK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k-SK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sk-SK" i="1">
                            <a:latin typeface="Cambria Math"/>
                            <a:ea typeface="Cambria Math"/>
                          </a:rPr>
                          <m:t>=0</m:t>
                        </m:r>
                      </m:sub>
                      <m:sup>
                        <m:r>
                          <a:rPr lang="sk-SK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sk-SK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sk-SK" dirty="0">
                  <a:ea typeface="Cambria Math" panose="02040503050406030204" pitchFamily="18" charset="0"/>
                </a:endParaRPr>
              </a:p>
              <a:p>
                <a:endParaRPr lang="sk-SK" dirty="0"/>
              </a:p>
              <a:p>
                <a:r>
                  <a:rPr lang="sk-SK" dirty="0" smtClean="0">
                    <a:sym typeface="Symbol"/>
                  </a:rPr>
                  <a:t>     </a:t>
                </a:r>
              </a:p>
            </p:txBody>
          </p:sp>
        </mc:Choice>
        <mc:Fallback xmlns="">
          <p:sp>
            <p:nvSpPr>
              <p:cNvPr id="2" name="BlokText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933"/>
                <a:ext cx="8856984" cy="4523418"/>
              </a:xfrm>
              <a:prstGeom prst="rect">
                <a:avLst/>
              </a:prstGeom>
              <a:blipFill rotWithShape="1">
                <a:blip r:embed="rId3"/>
                <a:stretch>
                  <a:fillRect l="-551" b="-215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0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Písanie rukou 2"/>
              <p14:cNvContentPartPr/>
              <p14:nvPr/>
            </p14:nvContentPartPr>
            <p14:xfrm>
              <a:off x="5454720" y="2900896"/>
              <a:ext cx="360" cy="360"/>
            </p14:xfrm>
          </p:contentPart>
        </mc:Choice>
        <mc:Fallback xmlns="">
          <p:pic>
            <p:nvPicPr>
              <p:cNvPr id="3" name="Písanie rukou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5360" y="2891536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ĺžnik 3"/>
              <p:cNvSpPr/>
              <p:nvPr/>
            </p:nvSpPr>
            <p:spPr>
              <a:xfrm>
                <a:off x="35496" y="764704"/>
                <a:ext cx="9145016" cy="575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k-SK" sz="2000" dirty="0"/>
                  <a:t>Pri aproximácii funkcie f (x) danej v </a:t>
                </a:r>
                <a:r>
                  <a:rPr lang="sk-SK" sz="2000" b="1" dirty="0">
                    <a:solidFill>
                      <a:srgbClr val="FF0000"/>
                    </a:solidFill>
                  </a:rPr>
                  <a:t>n+1</a:t>
                </a:r>
                <a:r>
                  <a:rPr lang="sk-SK" sz="2000" dirty="0"/>
                  <a:t> bodoch (daná tabuľkou) použijeme </a:t>
                </a:r>
                <a:r>
                  <a:rPr lang="sk-SK" sz="2000" b="1" dirty="0" err="1"/>
                  <a:t>Lagrangeov</a:t>
                </a:r>
                <a:r>
                  <a:rPr lang="sk-SK" sz="2000" b="1" dirty="0"/>
                  <a:t> interpolačný polynóm g(x) = </a:t>
                </a:r>
                <a:r>
                  <a:rPr lang="sk-SK" sz="2000" b="1" dirty="0" err="1"/>
                  <a:t>L</a:t>
                </a:r>
                <a:r>
                  <a:rPr lang="sk-SK" sz="2000" b="1" baseline="-25000" dirty="0" err="1"/>
                  <a:t>n</a:t>
                </a:r>
                <a:r>
                  <a:rPr lang="sk-SK" sz="2000" b="1" dirty="0"/>
                  <a:t> (x)</a:t>
                </a:r>
                <a:endParaRPr lang="sk-SK" sz="2000" b="1" baseline="30000" dirty="0"/>
              </a:p>
              <a:p>
                <a:endParaRPr lang="sk-SK" dirty="0"/>
              </a:p>
              <a:p>
                <a:endParaRPr lang="sk-SK" dirty="0"/>
              </a:p>
              <a:p>
                <a:endParaRPr lang="sk-SK" dirty="0"/>
              </a:p>
              <a:p>
                <a:endParaRPr lang="sk-SK" b="1" dirty="0"/>
              </a:p>
              <a:p>
                <a:endParaRPr lang="sk-SK" b="1" dirty="0"/>
              </a:p>
              <a:p>
                <a:endParaRPr lang="sk-SK" b="1" dirty="0"/>
              </a:p>
              <a:p>
                <a:endParaRPr lang="sk-SK" b="1" dirty="0"/>
              </a:p>
              <a:p>
                <a:endParaRPr lang="sk-SK" b="1" dirty="0"/>
              </a:p>
              <a:p>
                <a:endParaRPr lang="sk-SK" b="1" dirty="0"/>
              </a:p>
              <a:p>
                <a:endParaRPr lang="sk-SK" b="1" dirty="0"/>
              </a:p>
              <a:p>
                <a:endParaRPr lang="sk-SK" b="1" dirty="0"/>
              </a:p>
              <a:p>
                <a:endParaRPr lang="sk-SK" b="1" dirty="0"/>
              </a:p>
              <a:p>
                <a:endParaRPr lang="sk-SK" b="1" dirty="0"/>
              </a:p>
              <a:p>
                <a:endParaRPr lang="sk-SK" b="1" baseline="-25000" dirty="0">
                  <a:solidFill>
                    <a:srgbClr val="000000"/>
                  </a:solidFill>
                </a:endParaRPr>
              </a:p>
              <a:p>
                <a:pPr lvl="0"/>
                <a:r>
                  <a:rPr lang="sk-SK" b="1" baseline="-25000" dirty="0">
                    <a:solidFill>
                      <a:srgbClr val="000000"/>
                    </a:solidFill>
                  </a:rPr>
                  <a:t>                                                                                                                                       </a:t>
                </a:r>
                <a:endParaRPr lang="sk-SK" sz="2400" b="1" dirty="0"/>
              </a:p>
              <a:p>
                <a:endParaRPr lang="sk-SK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k-SK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sk-SK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sk-SK" sz="2000" b="1" i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sk-SK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sk-SK" sz="2000" b="1" dirty="0">
                    <a:solidFill>
                      <a:srgbClr val="0070C0"/>
                    </a:solidFill>
                  </a:rPr>
                  <a:t>uzlové body funkcie = n+1 </a:t>
                </a:r>
              </a:p>
              <a:p>
                <a:r>
                  <a:rPr lang="sk-SK" sz="2000" b="1" dirty="0">
                    <a:solidFill>
                      <a:srgbClr val="C00000"/>
                    </a:solidFill>
                  </a:rPr>
                  <a:t>n – stupeň </a:t>
                </a:r>
                <a:r>
                  <a:rPr lang="sk-SK" sz="2000" b="1" dirty="0" err="1">
                    <a:solidFill>
                      <a:srgbClr val="C00000"/>
                    </a:solidFill>
                  </a:rPr>
                  <a:t>Lagrangeovho</a:t>
                </a:r>
                <a:r>
                  <a:rPr lang="sk-SK" sz="2000" b="1" dirty="0">
                    <a:solidFill>
                      <a:srgbClr val="C00000"/>
                    </a:solidFill>
                  </a:rPr>
                  <a:t> polynómu</a:t>
                </a:r>
              </a:p>
            </p:txBody>
          </p:sp>
        </mc:Choice>
        <mc:Fallback xmlns="">
          <p:sp>
            <p:nvSpPr>
              <p:cNvPr id="4" name="Obdĺžni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764704"/>
                <a:ext cx="9145016" cy="5755422"/>
              </a:xfrm>
              <a:prstGeom prst="rect">
                <a:avLst/>
              </a:prstGeom>
              <a:blipFill rotWithShape="1">
                <a:blip r:embed="rId4"/>
                <a:stretch>
                  <a:fillRect l="-733" t="-423" b="-95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ísanie rukou 8"/>
              <p14:cNvContentPartPr/>
              <p14:nvPr/>
            </p14:nvContentPartPr>
            <p14:xfrm>
              <a:off x="2114640" y="6791056"/>
              <a:ext cx="8280" cy="22320"/>
            </p14:xfrm>
          </p:contentPart>
        </mc:Choice>
        <mc:Fallback xmlns="">
          <p:pic>
            <p:nvPicPr>
              <p:cNvPr id="9" name="Písanie rukou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6720" y="6784216"/>
                <a:ext cx="23760" cy="3672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7"/>
          <a:srcRect b="4783"/>
          <a:stretch/>
        </p:blipFill>
        <p:spPr>
          <a:xfrm>
            <a:off x="1259632" y="2885325"/>
            <a:ext cx="6740850" cy="687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BlokTextu 1"/>
              <p:cNvSpPr txBox="1"/>
              <p:nvPr/>
            </p:nvSpPr>
            <p:spPr>
              <a:xfrm>
                <a:off x="5364088" y="1700808"/>
                <a:ext cx="2071786" cy="1102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k-SK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k-SK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3"/>
                                </m:rPr>
                                <a:rPr lang="sk-SK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sk-SK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sk-SK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sk-SK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</m:eqArr>
                        </m:sub>
                        <m:sup>
                          <m:r>
                            <a:rPr lang="sk-SK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k-SK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sk-SK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k-SK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k-SK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k-SK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k-SK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k-SK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k-SK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sk-SK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k-SK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k-SK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k-SK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2" name="BlokText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700808"/>
                <a:ext cx="2071786" cy="110248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9"/>
          <a:srcRect t="71507" r="48511"/>
          <a:stretch/>
        </p:blipFill>
        <p:spPr>
          <a:xfrm>
            <a:off x="1259632" y="4509120"/>
            <a:ext cx="3964632" cy="792123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691680" y="116632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2400" kern="0" dirty="0">
                <a:solidFill>
                  <a:srgbClr val="FF3300"/>
                </a:solidFill>
              </a:rPr>
              <a:t>1. </a:t>
            </a:r>
            <a:r>
              <a:rPr lang="sk-SK" altLang="sk-SK" sz="2400" kern="0" dirty="0" err="1">
                <a:solidFill>
                  <a:srgbClr val="FF3300"/>
                </a:solidFill>
              </a:rPr>
              <a:t>Lagrangeov</a:t>
            </a:r>
            <a:r>
              <a:rPr lang="sk-SK" altLang="sk-SK" sz="2400" kern="0" dirty="0">
                <a:solidFill>
                  <a:srgbClr val="FF3300"/>
                </a:solidFill>
              </a:rPr>
              <a:t> interpolačný polynóm  </a:t>
            </a:r>
            <a:endParaRPr lang="sk-SK" altLang="sk-SK" sz="1600" kern="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lokTextu 10"/>
              <p:cNvSpPr txBox="1"/>
              <p:nvPr/>
            </p:nvSpPr>
            <p:spPr>
              <a:xfrm>
                <a:off x="2339752" y="1700808"/>
                <a:ext cx="2451825" cy="84875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k-S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sk-S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k-S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sk-S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k-S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sk-S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sk-SK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BlokText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700808"/>
                <a:ext cx="2451825" cy="84875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Ľavá zložená zátvorka 11"/>
          <p:cNvSpPr/>
          <p:nvPr/>
        </p:nvSpPr>
        <p:spPr>
          <a:xfrm>
            <a:off x="4716016" y="1503067"/>
            <a:ext cx="360040" cy="4427931"/>
          </a:xfrm>
          <a:prstGeom prst="leftBrac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994646"/>
            <a:ext cx="5238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6156176" y="3506079"/>
            <a:ext cx="1872208" cy="66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83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7504" y="260648"/>
            <a:ext cx="854592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Správne odpovede:  </a:t>
            </a:r>
          </a:p>
          <a:p>
            <a:r>
              <a:rPr lang="sk-SK" dirty="0" smtClean="0"/>
              <a:t>1a, 2b, 3b, 4a, 5b, 6a, 7c, 8c, 9a, 10b, 11a</a:t>
            </a:r>
          </a:p>
          <a:p>
            <a:endParaRPr lang="sk-SK" dirty="0"/>
          </a:p>
          <a:p>
            <a:r>
              <a:rPr lang="sk-SK" b="1" dirty="0" smtClean="0"/>
              <a:t>Hodnotenie: 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0 – 2 nesprávne odpovede </a:t>
            </a:r>
            <a:r>
              <a:rPr lang="sk-SK" dirty="0" smtClean="0"/>
              <a:t>– máš vedomosti o aproximácii funkcie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3 - 5 nesprávne odpovede </a:t>
            </a:r>
            <a:r>
              <a:rPr lang="sk-SK" dirty="0" smtClean="0"/>
              <a:t>– tvoje vedomosti sú celkom dobré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6 a viac nesprávnych odpovedí </a:t>
            </a:r>
            <a:r>
              <a:rPr lang="sk-SK" dirty="0" smtClean="0"/>
              <a:t>– </a:t>
            </a:r>
            <a:r>
              <a:rPr lang="sk-SK" dirty="0"/>
              <a:t>tvoje vedomosti </a:t>
            </a:r>
            <a:r>
              <a:rPr lang="sk-SK" dirty="0" smtClean="0"/>
              <a:t>nie sú postačujúce, odporúčam 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                      sa na to ešte raz pozrieť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44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Písanie rukou 2"/>
              <p14:cNvContentPartPr/>
              <p14:nvPr/>
            </p14:nvContentPartPr>
            <p14:xfrm>
              <a:off x="5454720" y="2339640"/>
              <a:ext cx="360" cy="360"/>
            </p14:xfrm>
          </p:contentPart>
        </mc:Choice>
        <mc:Fallback xmlns="">
          <p:pic>
            <p:nvPicPr>
              <p:cNvPr id="3" name="Písanie rukou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5360" y="23302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bdĺžnik 3"/>
          <p:cNvSpPr/>
          <p:nvPr/>
        </p:nvSpPr>
        <p:spPr>
          <a:xfrm>
            <a:off x="179512" y="116632"/>
            <a:ext cx="91450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r>
              <a:rPr lang="sk-SK" sz="2400" b="1" dirty="0">
                <a:solidFill>
                  <a:srgbClr val="0000FF"/>
                </a:solidFill>
                <a:ea typeface="Cambria Math" panose="02040503050406030204" pitchFamily="18" charset="0"/>
              </a:rPr>
              <a:t> </a:t>
            </a:r>
          </a:p>
          <a:p>
            <a:pPr lvl="0"/>
            <a:endParaRPr lang="sk-SK" b="1" baseline="-25000" dirty="0">
              <a:solidFill>
                <a:srgbClr val="000000"/>
              </a:solidFill>
            </a:endParaRPr>
          </a:p>
          <a:p>
            <a:pPr lvl="0"/>
            <a:r>
              <a:rPr lang="sk-SK" b="1" baseline="-25000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</a:t>
            </a:r>
            <a:endParaRPr lang="sk-SK" sz="2400" b="1" dirty="0"/>
          </a:p>
          <a:p>
            <a:endParaRPr lang="sk-SK" b="1" dirty="0">
              <a:solidFill>
                <a:srgbClr val="FF0000"/>
              </a:solidFill>
            </a:endParaRPr>
          </a:p>
          <a:p>
            <a:endParaRPr lang="sk-SK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ísanie rukou 8"/>
              <p14:cNvContentPartPr/>
              <p14:nvPr/>
            </p14:nvContentPartPr>
            <p14:xfrm>
              <a:off x="2114640" y="6229800"/>
              <a:ext cx="8280" cy="22320"/>
            </p14:xfrm>
          </p:contentPart>
        </mc:Choice>
        <mc:Fallback xmlns="">
          <p:pic>
            <p:nvPicPr>
              <p:cNvPr id="9" name="Písanie rukou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6720" y="6222960"/>
                <a:ext cx="23760" cy="367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10"/>
          <a:srcRect l="3688" t="10060" r="7822" b="76525"/>
          <a:stretch/>
        </p:blipFill>
        <p:spPr>
          <a:xfrm>
            <a:off x="1403648" y="332656"/>
            <a:ext cx="7704856" cy="288032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107504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Pr. 1 – 4.6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467544" y="3140968"/>
            <a:ext cx="7237879" cy="646331"/>
          </a:xfrm>
          <a:prstGeom prst="rect">
            <a:avLst/>
          </a:prstGeom>
          <a:solidFill>
            <a:srgbClr val="FFFFD9"/>
          </a:solidFill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                                                     </a:t>
            </a:r>
          </a:p>
          <a:p>
            <a:r>
              <a:rPr lang="sk-SK" dirty="0">
                <a:solidFill>
                  <a:srgbClr val="FF0000"/>
                </a:solidFill>
              </a:rPr>
              <a:t>                                                                                                         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BlokTextu 15"/>
              <p:cNvSpPr txBox="1"/>
              <p:nvPr/>
            </p:nvSpPr>
            <p:spPr>
              <a:xfrm>
                <a:off x="215008" y="2204864"/>
                <a:ext cx="892899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b="1" dirty="0">
                    <a:solidFill>
                      <a:srgbClr val="0070C0"/>
                    </a:solidFill>
                  </a:rPr>
                  <a:t>1. Určíme počet uzlových bodov f(x) a stupeň LP.</a:t>
                </a:r>
              </a:p>
              <a:p>
                <a:pPr marL="457200" indent="-457200">
                  <a:buAutoNum type="arabicPeriod"/>
                </a:pPr>
                <a:endParaRPr lang="sk-SK" b="1" dirty="0">
                  <a:solidFill>
                    <a:srgbClr val="0070C0"/>
                  </a:solidFill>
                </a:endParaRPr>
              </a:p>
              <a:p>
                <a:endParaRPr lang="sk-SK" b="1" dirty="0">
                  <a:solidFill>
                    <a:srgbClr val="0070C0"/>
                  </a:solidFill>
                </a:endParaRPr>
              </a:p>
              <a:p>
                <a:endParaRPr lang="sk-SK" b="1" dirty="0" smtClean="0">
                  <a:solidFill>
                    <a:srgbClr val="0070C0"/>
                  </a:solidFill>
                </a:endParaRPr>
              </a:p>
              <a:p>
                <a:r>
                  <a:rPr lang="sk-SK" b="1" dirty="0" smtClean="0">
                    <a:solidFill>
                      <a:srgbClr val="0070C0"/>
                    </a:solidFill>
                  </a:rPr>
                  <a:t>2</a:t>
                </a:r>
                <a:r>
                  <a:rPr lang="sk-SK" b="1" dirty="0">
                    <a:solidFill>
                      <a:srgbClr val="0070C0"/>
                    </a:solidFill>
                  </a:rPr>
                  <a:t>. Zapíšeme </a:t>
                </a:r>
                <a:r>
                  <a:rPr lang="sk-SK" b="1" dirty="0" err="1">
                    <a:solidFill>
                      <a:srgbClr val="0070C0"/>
                    </a:solidFill>
                  </a:rPr>
                  <a:t>Lagrangeov</a:t>
                </a:r>
                <a:r>
                  <a:rPr lang="sk-SK" b="1" dirty="0">
                    <a:solidFill>
                      <a:srgbClr val="0070C0"/>
                    </a:solidFill>
                  </a:rPr>
                  <a:t> polynóm </a:t>
                </a:r>
                <a:r>
                  <a:rPr lang="sk-SK" b="1" dirty="0" err="1">
                    <a:solidFill>
                      <a:srgbClr val="0070C0"/>
                    </a:solidFill>
                  </a:rPr>
                  <a:t>L</a:t>
                </a:r>
                <a:r>
                  <a:rPr lang="sk-SK" b="1" baseline="-25000" dirty="0" err="1">
                    <a:solidFill>
                      <a:srgbClr val="0070C0"/>
                    </a:solidFill>
                  </a:rPr>
                  <a:t>n</a:t>
                </a:r>
                <a:r>
                  <a:rPr lang="sk-SK" b="1" dirty="0">
                    <a:solidFill>
                      <a:srgbClr val="0070C0"/>
                    </a:solidFill>
                  </a:rPr>
                  <a:t> (x)</a:t>
                </a:r>
              </a:p>
              <a:p>
                <a:endParaRPr lang="sk-SK" b="1" dirty="0">
                  <a:solidFill>
                    <a:srgbClr val="0070C0"/>
                  </a:solidFill>
                </a:endParaRPr>
              </a:p>
              <a:p>
                <a:endParaRPr lang="sk-SK" b="1" dirty="0" smtClean="0">
                  <a:solidFill>
                    <a:srgbClr val="0070C0"/>
                  </a:solidFill>
                </a:endParaRPr>
              </a:p>
              <a:p>
                <a:endParaRPr lang="sk-SK" b="1" dirty="0" smtClean="0">
                  <a:solidFill>
                    <a:srgbClr val="0070C0"/>
                  </a:solidFill>
                </a:endParaRPr>
              </a:p>
              <a:p>
                <a:r>
                  <a:rPr lang="sk-SK" b="1" dirty="0" smtClean="0">
                    <a:solidFill>
                      <a:srgbClr val="0070C0"/>
                    </a:solidFill>
                  </a:rPr>
                  <a:t>3</a:t>
                </a:r>
                <a:r>
                  <a:rPr lang="sk-SK" b="1" dirty="0">
                    <a:solidFill>
                      <a:srgbClr val="0070C0"/>
                    </a:solidFill>
                  </a:rPr>
                  <a:t>. Vypočítame jednotlivé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sk-S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sk-SK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sk-SK" b="1" dirty="0">
                  <a:solidFill>
                    <a:srgbClr val="0070C0"/>
                  </a:solidFill>
                  <a:sym typeface="Symbol"/>
                </a:endParaRPr>
              </a:p>
              <a:p>
                <a:endParaRPr lang="sk-SK" b="1" dirty="0">
                  <a:solidFill>
                    <a:srgbClr val="0070C0"/>
                  </a:solidFill>
                  <a:sym typeface="Symbol"/>
                </a:endParaRPr>
              </a:p>
              <a:p>
                <a:endParaRPr lang="sk-SK" b="1" dirty="0">
                  <a:solidFill>
                    <a:srgbClr val="0070C0"/>
                  </a:solidFill>
                  <a:sym typeface="Symbol"/>
                </a:endParaRPr>
              </a:p>
              <a:p>
                <a:endParaRPr lang="sk-SK" b="1" dirty="0">
                  <a:solidFill>
                    <a:srgbClr val="0070C0"/>
                  </a:solidFill>
                  <a:sym typeface="Symbol"/>
                </a:endParaRPr>
              </a:p>
            </p:txBody>
          </p:sp>
        </mc:Choice>
        <mc:Fallback>
          <p:sp>
            <p:nvSpPr>
              <p:cNvPr id="16" name="BlokText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08" y="2204864"/>
                <a:ext cx="8928992" cy="3416320"/>
              </a:xfrm>
              <a:prstGeom prst="rect">
                <a:avLst/>
              </a:prstGeom>
              <a:blipFill rotWithShape="1">
                <a:blip r:embed="rId11"/>
                <a:stretch>
                  <a:fillRect l="-546" t="-89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7791"/>
            <a:ext cx="45053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BlokTextu 12"/>
          <p:cNvSpPr txBox="1"/>
          <p:nvPr/>
        </p:nvSpPr>
        <p:spPr>
          <a:xfrm>
            <a:off x="2878046" y="649759"/>
            <a:ext cx="3594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i="1" dirty="0">
                <a:solidFill>
                  <a:srgbClr val="0000FF"/>
                </a:solidFill>
              </a:rPr>
              <a:t>i</a:t>
            </a:r>
            <a:r>
              <a:rPr lang="sk-SK" sz="1600" b="1" dirty="0">
                <a:solidFill>
                  <a:srgbClr val="0000FF"/>
                </a:solidFill>
              </a:rPr>
              <a:t>:               0          1            2            3</a:t>
            </a: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1600" y="4969579"/>
            <a:ext cx="7480440" cy="1627773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 rotWithShape="1">
          <a:blip r:embed="rId14"/>
          <a:srcRect l="1373" t="63359" r="39711" b="818"/>
          <a:stretch/>
        </p:blipFill>
        <p:spPr>
          <a:xfrm>
            <a:off x="619944" y="4797152"/>
            <a:ext cx="4202427" cy="954382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 rotWithShape="1">
          <a:blip r:embed="rId15"/>
          <a:srcRect b="66153"/>
          <a:stretch/>
        </p:blipFill>
        <p:spPr>
          <a:xfrm>
            <a:off x="422565" y="2564904"/>
            <a:ext cx="8010838" cy="10771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BlokTextu 18"/>
              <p:cNvSpPr txBox="1"/>
              <p:nvPr/>
            </p:nvSpPr>
            <p:spPr>
              <a:xfrm>
                <a:off x="467544" y="3782818"/>
                <a:ext cx="7926041" cy="654294"/>
              </a:xfrm>
              <a:prstGeom prst="rect">
                <a:avLst/>
              </a:prstGeom>
              <a:solidFill>
                <a:srgbClr val="FFFFD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  </m:t>
                          </m:r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k-S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k-SK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sk-S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k-SK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k-S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k-SK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k-S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k-SK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sk-SK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sk-SK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sk-SK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BlokText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82818"/>
                <a:ext cx="7926041" cy="65429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15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3932261" cy="315190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l="-1" r="-1344"/>
          <a:stretch/>
        </p:blipFill>
        <p:spPr>
          <a:xfrm>
            <a:off x="776910" y="548680"/>
            <a:ext cx="7692175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Písanie rukou 2"/>
              <p14:cNvContentPartPr/>
              <p14:nvPr/>
            </p14:nvContentPartPr>
            <p14:xfrm>
              <a:off x="5454720" y="2339640"/>
              <a:ext cx="360" cy="360"/>
            </p14:xfrm>
          </p:contentPart>
        </mc:Choice>
        <mc:Fallback xmlns="">
          <p:pic>
            <p:nvPicPr>
              <p:cNvPr id="3" name="Písanie rukou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5360" y="23302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bdĺžnik 3"/>
          <p:cNvSpPr/>
          <p:nvPr/>
        </p:nvSpPr>
        <p:spPr>
          <a:xfrm>
            <a:off x="179512" y="116632"/>
            <a:ext cx="91450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r>
              <a:rPr lang="sk-SK" sz="2400" b="1" dirty="0">
                <a:solidFill>
                  <a:srgbClr val="0000FF"/>
                </a:solidFill>
                <a:ea typeface="Cambria Math" panose="02040503050406030204" pitchFamily="18" charset="0"/>
              </a:rPr>
              <a:t> </a:t>
            </a:r>
          </a:p>
          <a:p>
            <a:pPr lvl="0"/>
            <a:endParaRPr lang="sk-SK" b="1" baseline="-25000" dirty="0">
              <a:solidFill>
                <a:srgbClr val="000000"/>
              </a:solidFill>
            </a:endParaRPr>
          </a:p>
          <a:p>
            <a:pPr lvl="0"/>
            <a:r>
              <a:rPr lang="sk-SK" b="1" baseline="-25000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</a:t>
            </a:r>
            <a:endParaRPr lang="sk-SK" sz="2400" b="1" dirty="0"/>
          </a:p>
          <a:p>
            <a:endParaRPr lang="sk-SK" b="1" dirty="0">
              <a:solidFill>
                <a:srgbClr val="FF0000"/>
              </a:solidFill>
            </a:endParaRPr>
          </a:p>
          <a:p>
            <a:endParaRPr lang="sk-SK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ísanie rukou 8"/>
              <p14:cNvContentPartPr/>
              <p14:nvPr/>
            </p14:nvContentPartPr>
            <p14:xfrm>
              <a:off x="2114640" y="6229800"/>
              <a:ext cx="8280" cy="22320"/>
            </p14:xfrm>
          </p:contentPart>
        </mc:Choice>
        <mc:Fallback xmlns="">
          <p:pic>
            <p:nvPicPr>
              <p:cNvPr id="9" name="Písanie rukou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6720" y="6222960"/>
                <a:ext cx="23760" cy="367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Obrázok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552" y="415246"/>
            <a:ext cx="4383404" cy="85351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11"/>
          <a:srcRect b="67604"/>
          <a:stretch/>
        </p:blipFill>
        <p:spPr>
          <a:xfrm>
            <a:off x="552429" y="377957"/>
            <a:ext cx="8340051" cy="182690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11"/>
          <a:srcRect t="32588" b="-3431"/>
          <a:stretch/>
        </p:blipFill>
        <p:spPr>
          <a:xfrm>
            <a:off x="395536" y="2746311"/>
            <a:ext cx="8340051" cy="39950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dĺžnik 1"/>
              <p:cNvSpPr/>
              <p:nvPr/>
            </p:nvSpPr>
            <p:spPr>
              <a:xfrm>
                <a:off x="107504" y="2206605"/>
                <a:ext cx="87129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k-SK" b="1" dirty="0">
                    <a:solidFill>
                      <a:srgbClr val="0070C0"/>
                    </a:solidFill>
                    <a:sym typeface="Symbol"/>
                  </a:rPr>
                  <a:t>4. Vyjadríme </a:t>
                </a:r>
                <a:r>
                  <a:rPr lang="sk-SK" b="1" dirty="0" err="1">
                    <a:solidFill>
                      <a:srgbClr val="0070C0"/>
                    </a:solidFill>
                  </a:rPr>
                  <a:t>Lagrangeov</a:t>
                </a:r>
                <a:r>
                  <a:rPr lang="sk-SK" b="1" dirty="0">
                    <a:solidFill>
                      <a:srgbClr val="0070C0"/>
                    </a:solidFill>
                  </a:rPr>
                  <a:t> polynóm </a:t>
                </a:r>
                <a:r>
                  <a:rPr lang="sk-SK" b="1" dirty="0" err="1">
                    <a:solidFill>
                      <a:srgbClr val="0070C0"/>
                    </a:solidFill>
                  </a:rPr>
                  <a:t>L</a:t>
                </a:r>
                <a:r>
                  <a:rPr lang="sk-SK" b="1" baseline="-25000" dirty="0" err="1">
                    <a:solidFill>
                      <a:srgbClr val="0070C0"/>
                    </a:solidFill>
                  </a:rPr>
                  <a:t>n</a:t>
                </a:r>
                <a:r>
                  <a:rPr lang="sk-SK" b="1" dirty="0">
                    <a:solidFill>
                      <a:srgbClr val="0070C0"/>
                    </a:solidFill>
                  </a:rPr>
                  <a:t> (x) (dosadíme do jeho rovnice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sk-S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sk-SK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k-S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sk-SK" b="1" dirty="0">
                    <a:solidFill>
                      <a:srgbClr val="0070C0"/>
                    </a:solidFill>
                  </a:rPr>
                  <a:t> a hodnoty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sk-S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sk-S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sk-S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sk-SK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sk-SK" b="1" dirty="0">
                    <a:solidFill>
                      <a:srgbClr val="0070C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2" name="Obdĺžni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06605"/>
                <a:ext cx="8712968" cy="646331"/>
              </a:xfrm>
              <a:prstGeom prst="rect">
                <a:avLst/>
              </a:prstGeom>
              <a:blipFill rotWithShape="1">
                <a:blip r:embed="rId12"/>
                <a:stretch>
                  <a:fillRect l="-630" t="-4717" b="-1415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94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Písanie rukou 2"/>
              <p14:cNvContentPartPr/>
              <p14:nvPr/>
            </p14:nvContentPartPr>
            <p14:xfrm>
              <a:off x="5454720" y="2339640"/>
              <a:ext cx="360" cy="360"/>
            </p14:xfrm>
          </p:contentPart>
        </mc:Choice>
        <mc:Fallback xmlns="">
          <p:pic>
            <p:nvPicPr>
              <p:cNvPr id="3" name="Písanie rukou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5360" y="23302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bdĺžnik 3"/>
          <p:cNvSpPr/>
          <p:nvPr/>
        </p:nvSpPr>
        <p:spPr>
          <a:xfrm>
            <a:off x="179512" y="116632"/>
            <a:ext cx="91450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r>
              <a:rPr lang="sk-SK" sz="2400" b="1" dirty="0">
                <a:solidFill>
                  <a:srgbClr val="0000FF"/>
                </a:solidFill>
                <a:ea typeface="Cambria Math" panose="02040503050406030204" pitchFamily="18" charset="0"/>
              </a:rPr>
              <a:t> </a:t>
            </a:r>
          </a:p>
          <a:p>
            <a:pPr lvl="0"/>
            <a:endParaRPr lang="sk-SK" b="1" baseline="-25000" dirty="0">
              <a:solidFill>
                <a:srgbClr val="000000"/>
              </a:solidFill>
            </a:endParaRPr>
          </a:p>
          <a:p>
            <a:pPr lvl="0"/>
            <a:r>
              <a:rPr lang="sk-SK" b="1" baseline="-25000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</a:t>
            </a:r>
            <a:endParaRPr lang="sk-SK" sz="2400" b="1" dirty="0"/>
          </a:p>
          <a:p>
            <a:endParaRPr lang="sk-SK" b="1" dirty="0">
              <a:solidFill>
                <a:srgbClr val="FF0000"/>
              </a:solidFill>
            </a:endParaRPr>
          </a:p>
          <a:p>
            <a:endParaRPr lang="sk-SK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ísanie rukou 8"/>
              <p14:cNvContentPartPr/>
              <p14:nvPr/>
            </p14:nvContentPartPr>
            <p14:xfrm>
              <a:off x="2114640" y="6229800"/>
              <a:ext cx="8280" cy="22320"/>
            </p14:xfrm>
          </p:contentPart>
        </mc:Choice>
        <mc:Fallback xmlns="">
          <p:pic>
            <p:nvPicPr>
              <p:cNvPr id="9" name="Písanie rukou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6720" y="6222960"/>
                <a:ext cx="23760" cy="367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bdĺžnik 7"/>
          <p:cNvSpPr/>
          <p:nvPr/>
        </p:nvSpPr>
        <p:spPr>
          <a:xfrm>
            <a:off x="179512" y="2606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Pr. 2 – 4.9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10"/>
          <a:srcRect t="25607"/>
          <a:stretch/>
        </p:blipFill>
        <p:spPr>
          <a:xfrm>
            <a:off x="3347864" y="908720"/>
            <a:ext cx="3714684" cy="97248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5072" y="188640"/>
            <a:ext cx="7501424" cy="61839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581" y="1988840"/>
            <a:ext cx="8010838" cy="318238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9552" y="4365104"/>
            <a:ext cx="7212193" cy="1615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BlokTextu 9"/>
              <p:cNvSpPr txBox="1"/>
              <p:nvPr/>
            </p:nvSpPr>
            <p:spPr>
              <a:xfrm>
                <a:off x="3635896" y="1287810"/>
                <a:ext cx="528381" cy="27979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1400" b="0" i="1" smtClean="0">
                          <a:latin typeface="Cambria Math"/>
                        </a:rPr>
                        <m:t>𝑓</m:t>
                      </m:r>
                      <m:r>
                        <a:rPr lang="sk-SK" sz="1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sk-SK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sz="1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k-SK" sz="1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sk-SK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sk-SK" sz="1400" dirty="0"/>
              </a:p>
            </p:txBody>
          </p:sp>
        </mc:Choice>
        <mc:Fallback xmlns="">
          <p:sp>
            <p:nvSpPr>
              <p:cNvPr id="10" name="BlokText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287810"/>
                <a:ext cx="528381" cy="279797"/>
              </a:xfrm>
              <a:prstGeom prst="rect">
                <a:avLst/>
              </a:prstGeom>
              <a:blipFill rotWithShape="1">
                <a:blip r:embed="rId14"/>
                <a:stretch>
                  <a:fillRect r="-9195" b="-1956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BlokTextu 11"/>
              <p:cNvSpPr txBox="1"/>
              <p:nvPr/>
            </p:nvSpPr>
            <p:spPr>
              <a:xfrm>
                <a:off x="467544" y="3134746"/>
                <a:ext cx="7926041" cy="654294"/>
              </a:xfrm>
              <a:prstGeom prst="rect">
                <a:avLst/>
              </a:prstGeom>
              <a:solidFill>
                <a:srgbClr val="FFFFD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  </m:t>
                          </m:r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k-S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k-SK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sk-S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k-SK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k-S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k-SK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k-S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k-SK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sk-SK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k-S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sk-SK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sk-SK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BlokText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34746"/>
                <a:ext cx="7926041" cy="65429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2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Písanie rukou 2"/>
              <p14:cNvContentPartPr/>
              <p14:nvPr/>
            </p14:nvContentPartPr>
            <p14:xfrm>
              <a:off x="5454720" y="2339640"/>
              <a:ext cx="360" cy="360"/>
            </p14:xfrm>
          </p:contentPart>
        </mc:Choice>
        <mc:Fallback xmlns="">
          <p:pic>
            <p:nvPicPr>
              <p:cNvPr id="3" name="Písanie rukou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5360" y="23302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bdĺžnik 3"/>
          <p:cNvSpPr/>
          <p:nvPr/>
        </p:nvSpPr>
        <p:spPr>
          <a:xfrm>
            <a:off x="179512" y="116632"/>
            <a:ext cx="91450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r>
              <a:rPr lang="sk-SK" sz="2400" b="1" dirty="0">
                <a:solidFill>
                  <a:srgbClr val="0000FF"/>
                </a:solidFill>
                <a:ea typeface="Cambria Math" panose="02040503050406030204" pitchFamily="18" charset="0"/>
              </a:rPr>
              <a:t> </a:t>
            </a:r>
          </a:p>
          <a:p>
            <a:pPr lvl="0"/>
            <a:endParaRPr lang="sk-SK" b="1" baseline="-25000" dirty="0">
              <a:solidFill>
                <a:srgbClr val="000000"/>
              </a:solidFill>
            </a:endParaRPr>
          </a:p>
          <a:p>
            <a:pPr lvl="0"/>
            <a:r>
              <a:rPr lang="sk-SK" b="1" baseline="-25000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</a:t>
            </a:r>
            <a:endParaRPr lang="sk-SK" sz="2400" b="1" dirty="0"/>
          </a:p>
          <a:p>
            <a:endParaRPr lang="sk-SK" b="1" dirty="0">
              <a:solidFill>
                <a:srgbClr val="FF0000"/>
              </a:solidFill>
            </a:endParaRPr>
          </a:p>
          <a:p>
            <a:endParaRPr lang="sk-SK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ísanie rukou 8"/>
              <p14:cNvContentPartPr/>
              <p14:nvPr/>
            </p14:nvContentPartPr>
            <p14:xfrm>
              <a:off x="2114640" y="6229800"/>
              <a:ext cx="8280" cy="22320"/>
            </p14:xfrm>
          </p:contentPart>
        </mc:Choice>
        <mc:Fallback xmlns="">
          <p:pic>
            <p:nvPicPr>
              <p:cNvPr id="9" name="Písanie rukou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6720" y="6222960"/>
                <a:ext cx="23760" cy="367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10"/>
          <a:srcRect b="58749"/>
          <a:stretch/>
        </p:blipFill>
        <p:spPr>
          <a:xfrm>
            <a:off x="683568" y="548680"/>
            <a:ext cx="4426080" cy="1790600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xmlns="" id="{A10BE72D-693C-EC91-2B4B-534784161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552" y="3221831"/>
            <a:ext cx="8327858" cy="287146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E148CFC6-1692-8E11-8CCE-9B62BF3FDCB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56965"/>
          <a:stretch/>
        </p:blipFill>
        <p:spPr>
          <a:xfrm>
            <a:off x="687358" y="476672"/>
            <a:ext cx="7773074" cy="180245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812F43D1-B779-3F56-D9D2-E71DEFD6E1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5318" y="3212976"/>
            <a:ext cx="4084674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1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Písanie rukou 2"/>
              <p14:cNvContentPartPr/>
              <p14:nvPr/>
            </p14:nvContentPartPr>
            <p14:xfrm>
              <a:off x="5454720" y="2339640"/>
              <a:ext cx="360" cy="360"/>
            </p14:xfrm>
          </p:contentPart>
        </mc:Choice>
        <mc:Fallback xmlns="">
          <p:pic>
            <p:nvPicPr>
              <p:cNvPr id="3" name="Písanie rukou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5360" y="23302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bdĺžnik 3"/>
          <p:cNvSpPr/>
          <p:nvPr/>
        </p:nvSpPr>
        <p:spPr>
          <a:xfrm>
            <a:off x="35496" y="764704"/>
            <a:ext cx="91450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Máme množinu hodnôt </a:t>
            </a:r>
            <a:r>
              <a:rPr lang="sk-SK" sz="2000" i="1" dirty="0" err="1"/>
              <a:t>x</a:t>
            </a:r>
            <a:r>
              <a:rPr lang="sk-SK" sz="2000" baseline="-25000" dirty="0" err="1">
                <a:solidFill>
                  <a:srgbClr val="0070C0"/>
                </a:solidFill>
              </a:rPr>
              <a:t>i</a:t>
            </a:r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, pre ktoré poznáme </a:t>
            </a:r>
            <a:r>
              <a:rPr lang="sk-SK" sz="2000" dirty="0" err="1">
                <a:solidFill>
                  <a:schemeClr val="bg1">
                    <a:lumMod val="10000"/>
                  </a:schemeClr>
                </a:solidFill>
              </a:rPr>
              <a:t>y</a:t>
            </a:r>
            <a:r>
              <a:rPr lang="sk-SK" sz="2000" baseline="-25000" dirty="0" err="1">
                <a:solidFill>
                  <a:schemeClr val="bg1">
                    <a:lumMod val="10000"/>
                  </a:schemeClr>
                </a:solidFill>
              </a:rPr>
              <a:t>i</a:t>
            </a:r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sk-SK" sz="2000" dirty="0">
                <a:solidFill>
                  <a:srgbClr val="0070C0"/>
                </a:solidFill>
              </a:rPr>
              <a:t>i = 0, 1, ... n</a:t>
            </a:r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. Chceme viesť touto závislosťou najvhodnejšiu funkciu. </a:t>
            </a:r>
          </a:p>
          <a:p>
            <a:pPr algn="just"/>
            <a:r>
              <a:rPr lang="sk-SK" sz="2000" b="1" dirty="0">
                <a:solidFill>
                  <a:srgbClr val="0000FF"/>
                </a:solidFill>
              </a:rPr>
              <a:t>Metóda najmenších štvorcov</a:t>
            </a:r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 umožňuje pomocou nameraných hodnôt y(x) vypočítať parametre funkcie g(x) = </a:t>
            </a:r>
            <a:r>
              <a:rPr lang="sk-SK" sz="2000" dirty="0">
                <a:solidFill>
                  <a:schemeClr val="bg1">
                    <a:lumMod val="10000"/>
                  </a:schemeClr>
                </a:solidFill>
                <a:sym typeface="Symbol"/>
              </a:rPr>
              <a:t>(x)</a:t>
            </a:r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, ktorou budeme </a:t>
            </a:r>
            <a:r>
              <a:rPr lang="sk-SK" sz="2000" dirty="0" err="1">
                <a:solidFill>
                  <a:schemeClr val="bg1">
                    <a:lumMod val="10000"/>
                  </a:schemeClr>
                </a:solidFill>
              </a:rPr>
              <a:t>aproximovať</a:t>
            </a:r>
            <a:r>
              <a:rPr lang="sk-SK" sz="2000" dirty="0">
                <a:solidFill>
                  <a:schemeClr val="bg1">
                    <a:lumMod val="10000"/>
                  </a:schemeClr>
                </a:solidFill>
              </a:rPr>
              <a:t> nameraného hodnoty.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23850" y="125759"/>
            <a:ext cx="8229600" cy="6389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sz="2800" kern="0" dirty="0">
                <a:solidFill>
                  <a:srgbClr val="FF3300"/>
                </a:solidFill>
              </a:rPr>
              <a:t>2</a:t>
            </a:r>
            <a:r>
              <a:rPr lang="sk-SK" altLang="sk-SK" sz="3200" kern="0" dirty="0">
                <a:solidFill>
                  <a:srgbClr val="FF3300"/>
                </a:solidFill>
              </a:rPr>
              <a:t>. </a:t>
            </a:r>
            <a:r>
              <a:rPr lang="sk-SK" altLang="sk-SK" sz="2800" kern="0" dirty="0">
                <a:solidFill>
                  <a:srgbClr val="FF3300"/>
                </a:solidFill>
              </a:rPr>
              <a:t>Metóda</a:t>
            </a:r>
            <a:r>
              <a:rPr lang="sk-SK" altLang="sk-SK" sz="3200" kern="0" dirty="0">
                <a:solidFill>
                  <a:srgbClr val="FF3300"/>
                </a:solidFill>
              </a:rPr>
              <a:t> </a:t>
            </a:r>
            <a:r>
              <a:rPr lang="sk-SK" altLang="sk-SK" sz="2800" kern="0" dirty="0">
                <a:solidFill>
                  <a:srgbClr val="FF3300"/>
                </a:solidFill>
              </a:rPr>
              <a:t>najmenších štvorcov </a:t>
            </a:r>
            <a:endParaRPr lang="sk-SK" altLang="sk-SK" sz="1800" kern="0" dirty="0">
              <a:solidFill>
                <a:srgbClr val="FF3300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5496" y="2145045"/>
            <a:ext cx="91450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000" b="1" dirty="0"/>
          </a:p>
          <a:p>
            <a:r>
              <a:rPr lang="sk-SK" sz="2000" b="1" dirty="0"/>
              <a:t>Funkcia, ktorou budeme </a:t>
            </a:r>
            <a:r>
              <a:rPr lang="sk-SK" sz="2000" b="1" dirty="0" err="1"/>
              <a:t>aproximovať</a:t>
            </a:r>
            <a:endParaRPr lang="sk-SK" sz="2000" b="1" dirty="0"/>
          </a:p>
          <a:p>
            <a:endParaRPr lang="sk-SK" sz="2000" b="1" dirty="0"/>
          </a:p>
          <a:p>
            <a:endParaRPr lang="sk-SK" sz="2000" b="1" dirty="0"/>
          </a:p>
          <a:p>
            <a:r>
              <a:rPr lang="sk-SK" sz="2000" dirty="0"/>
              <a:t>                                                                                                 kde k = 0,1, 2, ....  </a:t>
            </a:r>
            <a:endParaRPr lang="sk-SK" sz="2000" b="1" dirty="0"/>
          </a:p>
          <a:p>
            <a:endParaRPr lang="sk-SK" sz="2000" b="1" dirty="0"/>
          </a:p>
          <a:p>
            <a:r>
              <a:rPr lang="sk-SK" sz="2000" b="1" dirty="0"/>
              <a:t>pre k = 1 </a:t>
            </a:r>
            <a:r>
              <a:rPr lang="sk-SK" sz="2000" dirty="0"/>
              <a:t>(funkcia y(x) má dva parametre a</a:t>
            </a:r>
            <a:r>
              <a:rPr lang="sk-SK" sz="2000" baseline="-25000" dirty="0"/>
              <a:t>0</a:t>
            </a:r>
            <a:r>
              <a:rPr lang="sk-SK" sz="2000" dirty="0"/>
              <a:t>,</a:t>
            </a:r>
            <a:r>
              <a:rPr lang="sk-SK" sz="2000" baseline="-25000" dirty="0"/>
              <a:t> </a:t>
            </a:r>
            <a:r>
              <a:rPr lang="sk-SK" sz="2000" dirty="0"/>
              <a:t>a</a:t>
            </a:r>
            <a:r>
              <a:rPr lang="sk-SK" sz="2000" baseline="-25000" dirty="0"/>
              <a:t>1</a:t>
            </a:r>
            <a:r>
              <a:rPr lang="sk-SK" sz="2000" dirty="0"/>
              <a:t>)</a:t>
            </a:r>
            <a:endParaRPr lang="sk-SK" sz="2000" dirty="0">
              <a:solidFill>
                <a:srgbClr val="0000FF"/>
              </a:solidFill>
            </a:endParaRPr>
          </a:p>
          <a:p>
            <a:endParaRPr lang="sk-SK" sz="2000" b="1" dirty="0">
              <a:solidFill>
                <a:srgbClr val="0000FF"/>
              </a:solidFill>
            </a:endParaRPr>
          </a:p>
          <a:p>
            <a:endParaRPr lang="sk-SK" sz="2000" b="1" dirty="0">
              <a:solidFill>
                <a:srgbClr val="0000FF"/>
              </a:solidFill>
            </a:endParaRPr>
          </a:p>
          <a:p>
            <a:r>
              <a:rPr lang="sk-SK" sz="2000" b="1" dirty="0">
                <a:solidFill>
                  <a:srgbClr val="0000FF"/>
                </a:solidFill>
              </a:rPr>
              <a:t>Sústava rovníc </a:t>
            </a:r>
          </a:p>
          <a:p>
            <a:endParaRPr lang="sk-SK" sz="2000" b="1" dirty="0">
              <a:solidFill>
                <a:srgbClr val="0000FF"/>
              </a:solidFill>
            </a:endParaRPr>
          </a:p>
          <a:p>
            <a:endParaRPr lang="sk-SK" sz="2000" b="1" dirty="0">
              <a:solidFill>
                <a:srgbClr val="0000FF"/>
              </a:solidFill>
            </a:endParaRPr>
          </a:p>
          <a:p>
            <a:endParaRPr lang="sk-SK" sz="2000" b="1" dirty="0">
              <a:solidFill>
                <a:srgbClr val="0000FF"/>
              </a:solidFill>
            </a:endParaRPr>
          </a:p>
          <a:p>
            <a:endParaRPr lang="sk-SK" sz="2000" b="1" dirty="0">
              <a:solidFill>
                <a:srgbClr val="0000FF"/>
              </a:solidFill>
            </a:endParaRPr>
          </a:p>
          <a:p>
            <a:endParaRPr lang="sk-SK" sz="2000" b="1" dirty="0">
              <a:solidFill>
                <a:srgbClr val="0000FF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/>
          <a:srcRect t="16617" r="32946"/>
          <a:stretch/>
        </p:blipFill>
        <p:spPr>
          <a:xfrm>
            <a:off x="5508104" y="3933056"/>
            <a:ext cx="3302727" cy="43403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6" t="69333" r="30778" b="15682"/>
          <a:stretch/>
        </p:blipFill>
        <p:spPr bwMode="auto">
          <a:xfrm>
            <a:off x="2529573" y="4725144"/>
            <a:ext cx="6146883" cy="175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8" t="38341" r="32836" b="58077"/>
          <a:stretch/>
        </p:blipFill>
        <p:spPr bwMode="auto">
          <a:xfrm>
            <a:off x="2123728" y="2996952"/>
            <a:ext cx="4620031" cy="40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855563"/>
      </p:ext>
    </p:extLst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7942</TotalTime>
  <Words>2322</Words>
  <Application>Microsoft Office PowerPoint</Application>
  <PresentationFormat>Prezentácia na obrazovke (4:3)</PresentationFormat>
  <Paragraphs>345</Paragraphs>
  <Slides>30</Slides>
  <Notes>7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1" baseType="lpstr">
      <vt:lpstr>Predvolený návrh</vt:lpstr>
      <vt:lpstr>NMPaMŠ – 4.cvičenie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Zuzka</dc:creator>
  <cp:lastModifiedBy>Zuzana</cp:lastModifiedBy>
  <cp:revision>496</cp:revision>
  <cp:lastPrinted>2018-03-02T13:59:32Z</cp:lastPrinted>
  <dcterms:created xsi:type="dcterms:W3CDTF">2010-01-15T11:45:45Z</dcterms:created>
  <dcterms:modified xsi:type="dcterms:W3CDTF">2024-03-08T15:54:45Z</dcterms:modified>
</cp:coreProperties>
</file>