
<file path=[Content_Types].xml><?xml version="1.0" encoding="utf-8"?>
<Types xmlns="http://schemas.openxmlformats.org/package/2006/content-types">
  <Default Extension="emf" ContentType="image/x-emf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6" r:id="rId18"/>
    <p:sldId id="273" r:id="rId19"/>
    <p:sldId id="274" r:id="rId20"/>
    <p:sldId id="275" r:id="rId21"/>
  </p:sldIdLst>
  <p:sldSz cx="9144000" cy="6858000" type="screen4x3"/>
  <p:notesSz cx="6753225" cy="9842500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20" d="100"/>
          <a:sy n="120" d="100"/>
        </p:scale>
        <p:origin x="134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B3C30286-E2F3-4469-B0AB-F588912B66C1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457200" y="273960"/>
            <a:ext cx="8229600" cy="114300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ctr">
            <a:noAutofit/>
          </a:bodyPr>
          <a:lstStyle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lang="en-US" sz="4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4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title text format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600" cy="452592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>
            <a:lvl1pPr algn="l">
              <a:spcBef>
                <a:spcPts val="799"/>
              </a:spcBef>
              <a:buClr>
                <a:srgbClr val="000000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lang="en-US" sz="32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spcBef>
                <a:spcPts val="799"/>
              </a:spcBef>
              <a:buClr>
                <a:srgbClr val="000000"/>
              </a:buClr>
              <a:buFont typeface="Arial"/>
              <a:buChar char="–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lang="en-US" sz="32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spcBef>
                <a:spcPts val="799"/>
              </a:spcBef>
              <a:buClr>
                <a:srgbClr val="000000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lang="en-US" sz="32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spcBef>
                <a:spcPts val="799"/>
              </a:spcBef>
              <a:buClr>
                <a:srgbClr val="000000"/>
              </a:buClr>
              <a:buFont typeface="Arial"/>
              <a:buChar char="–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lang="en-US" sz="32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spcBef>
                <a:spcPts val="799"/>
              </a:spcBef>
              <a:buClr>
                <a:srgbClr val="000000"/>
              </a:buClr>
              <a:buFont typeface="Arial"/>
              <a:buChar char="»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lang="en-US" sz="32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spcBef>
                <a:spcPts val="799"/>
              </a:spcBef>
              <a:buClr>
                <a:srgbClr val="000000"/>
              </a:buClr>
              <a:buFont typeface="Arial"/>
              <a:buChar char="»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lang="en-US" sz="32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spcBef>
                <a:spcPts val="799"/>
              </a:spcBef>
              <a:buClr>
                <a:srgbClr val="000000"/>
              </a:buClr>
              <a:buFont typeface="Arial"/>
              <a:buChar char="»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lang="en-US" sz="32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343080" indent="-343080" algn="l">
              <a:spcBef>
                <a:spcPts val="799"/>
              </a:spcBef>
              <a:buClr>
                <a:srgbClr val="000000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</a:p>
          <a:p>
            <a:pPr marL="743040" lvl="1" indent="-285840" algn="l">
              <a:spcBef>
                <a:spcPts val="799"/>
              </a:spcBef>
              <a:buClr>
                <a:srgbClr val="000000"/>
              </a:buClr>
              <a:buFont typeface="Arial"/>
              <a:buChar char="–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</a:p>
          <a:p>
            <a:pPr marL="1143000" lvl="2" indent="-228600" algn="l">
              <a:spcBef>
                <a:spcPts val="799"/>
              </a:spcBef>
              <a:buClr>
                <a:srgbClr val="000000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</a:p>
          <a:p>
            <a:pPr marL="1600200" lvl="3" indent="-228600" algn="l">
              <a:spcBef>
                <a:spcPts val="799"/>
              </a:spcBef>
              <a:buClr>
                <a:srgbClr val="000000"/>
              </a:buClr>
              <a:buFont typeface="Arial"/>
              <a:buChar char="–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</a:p>
          <a:p>
            <a:pPr marL="2057400" lvl="4" indent="-228600" algn="l">
              <a:spcBef>
                <a:spcPts val="799"/>
              </a:spcBef>
              <a:buClr>
                <a:srgbClr val="000000"/>
              </a:buClr>
              <a:buFont typeface="Arial"/>
              <a:buChar char="»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</a:p>
          <a:p>
            <a:pPr marL="2057400" lvl="5" indent="-228600" algn="l">
              <a:spcBef>
                <a:spcPts val="799"/>
              </a:spcBef>
              <a:buClr>
                <a:srgbClr val="000000"/>
              </a:buClr>
              <a:buFont typeface="Arial"/>
              <a:buChar char="»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</a:p>
          <a:p>
            <a:pPr marL="2057400" lvl="6" indent="-228600" algn="l">
              <a:spcBef>
                <a:spcPts val="799"/>
              </a:spcBef>
              <a:buClr>
                <a:srgbClr val="000000"/>
              </a:buClr>
              <a:buFont typeface="Arial"/>
              <a:buChar char="»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dt" idx="1"/>
          </p:nvPr>
        </p:nvSpPr>
        <p:spPr>
          <a:xfrm>
            <a:off x="457200" y="6244560"/>
            <a:ext cx="2133360" cy="476280"/>
          </a:xfrm>
          <a:prstGeom prst="rect">
            <a:avLst/>
          </a:prstGeom>
          <a:noFill/>
          <a:ln w="38160">
            <a:noFill/>
          </a:ln>
        </p:spPr>
        <p:txBody>
          <a:bodyPr lIns="90000" tIns="46800" rIns="90000" bIns="46800" anchor="t">
            <a:noAutofit/>
          </a:bodyPr>
          <a:lstStyle/>
          <a:p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1800" b="1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2"/>
          </p:nvPr>
        </p:nvSpPr>
        <p:spPr>
          <a:xfrm>
            <a:off x="3123720" y="6244560"/>
            <a:ext cx="2895480" cy="476280"/>
          </a:xfrm>
          <a:prstGeom prst="rect">
            <a:avLst/>
          </a:prstGeom>
          <a:noFill/>
          <a:ln w="38160">
            <a:noFill/>
          </a:ln>
        </p:spPr>
        <p:txBody>
          <a:bodyPr lIns="90000" tIns="46800" rIns="90000" bIns="46800" anchor="t">
            <a:noAutofit/>
          </a:bodyPr>
          <a:lstStyle/>
          <a:p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1800" b="1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sldNum" idx="3"/>
          </p:nvPr>
        </p:nvSpPr>
        <p:spPr>
          <a:xfrm>
            <a:off x="6552720" y="6244560"/>
            <a:ext cx="2133720" cy="476280"/>
          </a:xfrm>
          <a:prstGeom prst="rect">
            <a:avLst/>
          </a:prstGeom>
          <a:noFill/>
          <a:ln w="38160">
            <a:noFill/>
          </a:ln>
        </p:spPr>
        <p:txBody>
          <a:bodyPr lIns="90000" tIns="46800" rIns="90000" bIns="46800" anchor="t">
            <a:noAutofit/>
          </a:bodyPr>
          <a:lstStyle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lang="sk-SK" sz="1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BD793A4B-36F4-4FF8-B480-AA755D08E0C1}" type="slidenum">
              <a:rPr lang="sk-SK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‹#›</a:t>
            </a:fld>
            <a:endParaRPr lang="en-US" sz="1400" b="1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k-S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wmf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wmf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wmf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wmf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wmf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wmf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wmf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wmf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wmf"/><Relationship Id="rId2" Type="http://schemas.openxmlformats.org/officeDocument/2006/relationships/image" Target="../media/image16.wm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wmf"/><Relationship Id="rId2" Type="http://schemas.openxmlformats.org/officeDocument/2006/relationships/image" Target="../media/image20.wmf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wmf"/><Relationship Id="rId2" Type="http://schemas.openxmlformats.org/officeDocument/2006/relationships/image" Target="../media/image22.w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4.w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wmf"/><Relationship Id="rId2" Type="http://schemas.openxmlformats.org/officeDocument/2006/relationships/image" Target="../media/image25.wmf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wmf"/><Relationship Id="rId2" Type="http://schemas.openxmlformats.org/officeDocument/2006/relationships/image" Target="../media/image27.wmf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wmf"/><Relationship Id="rId2" Type="http://schemas.openxmlformats.org/officeDocument/2006/relationships/image" Target="../media/image27.w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9.w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wmf"/><Relationship Id="rId2" Type="http://schemas.openxmlformats.org/officeDocument/2006/relationships/image" Target="../media/image30.w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2.w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wmf"/><Relationship Id="rId2" Type="http://schemas.openxmlformats.org/officeDocument/2006/relationships/image" Target="../media/image30.w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emf"/><Relationship Id="rId2" Type="http://schemas.openxmlformats.org/officeDocument/2006/relationships/image" Target="../media/image34.wmf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wmf"/><Relationship Id="rId2" Type="http://schemas.openxmlformats.org/officeDocument/2006/relationships/image" Target="../media/image36.wmf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wmf"/><Relationship Id="rId2" Type="http://schemas.openxmlformats.org/officeDocument/2006/relationships/image" Target="../media/image38.w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0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683640" y="115200"/>
            <a:ext cx="7846920" cy="1079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sk-SK" sz="28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5. </a:t>
            </a:r>
            <a:r>
              <a:rPr lang="sk-SK" sz="24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DIFERENCIÁLNY POČET FUNKCIE DVOCH PREMENNÝCH</a:t>
            </a:r>
            <a:br>
              <a:rPr sz="2400"/>
            </a:br>
            <a:r>
              <a:rPr lang="sk-SK" sz="18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ZÁKLADNÉ  POJMY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8" name="Picture 3"/>
          <p:cNvPicPr/>
          <p:nvPr/>
        </p:nvPicPr>
        <p:blipFill>
          <a:blip r:embed="rId2"/>
          <a:stretch/>
        </p:blipFill>
        <p:spPr>
          <a:xfrm>
            <a:off x="610920" y="1773000"/>
            <a:ext cx="7917120" cy="1312920"/>
          </a:xfrm>
          <a:prstGeom prst="rect">
            <a:avLst/>
          </a:prstGeom>
          <a:noFill/>
          <a:ln w="38160">
            <a:noFill/>
          </a:ln>
        </p:spPr>
      </p:pic>
      <p:pic>
        <p:nvPicPr>
          <p:cNvPr id="9" name="Picture 4"/>
          <p:cNvPicPr/>
          <p:nvPr/>
        </p:nvPicPr>
        <p:blipFill>
          <a:blip r:embed="rId3"/>
          <a:stretch/>
        </p:blipFill>
        <p:spPr>
          <a:xfrm>
            <a:off x="610920" y="3357360"/>
            <a:ext cx="7917120" cy="1874880"/>
          </a:xfrm>
          <a:prstGeom prst="rect">
            <a:avLst/>
          </a:prstGeom>
          <a:noFill/>
          <a:ln w="38160">
            <a:noFill/>
          </a:ln>
        </p:spPr>
      </p:pic>
      <p:sp>
        <p:nvSpPr>
          <p:cNvPr id="10" name="Rectangle 5"/>
          <p:cNvSpPr/>
          <p:nvPr/>
        </p:nvSpPr>
        <p:spPr>
          <a:xfrm>
            <a:off x="0" y="2562120"/>
            <a:ext cx="9144000" cy="36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-46440" rIns="90000" bIns="-46440" anchor="ctr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1800" b="1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" name="Rectangle 6"/>
          <p:cNvSpPr/>
          <p:nvPr/>
        </p:nvSpPr>
        <p:spPr>
          <a:xfrm>
            <a:off x="0" y="3276360"/>
            <a:ext cx="9144000" cy="36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-46440" rIns="90000" bIns="-46440" anchor="ctr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1800" b="1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" name="Rectangle 7"/>
          <p:cNvSpPr/>
          <p:nvPr/>
        </p:nvSpPr>
        <p:spPr>
          <a:xfrm>
            <a:off x="0" y="4295520"/>
            <a:ext cx="9144000" cy="36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-46440" rIns="90000" bIns="-46440" anchor="ctr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1800" b="1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683640" y="115200"/>
            <a:ext cx="7846920" cy="1079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sk-SK" sz="28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5. </a:t>
            </a:r>
            <a:r>
              <a:rPr lang="sk-SK" sz="24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DIFERENCIÁLNY POČET FUNKCIE DVOCH PREMENNÝCH</a:t>
            </a:r>
            <a:br>
              <a:rPr sz="2400"/>
            </a:br>
            <a:r>
              <a:rPr lang="sk-SK" sz="18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ZÁKLADNÉ  POJMY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23" name="Picture 3"/>
          <p:cNvPicPr/>
          <p:nvPr/>
        </p:nvPicPr>
        <p:blipFill>
          <a:blip r:embed="rId2"/>
          <a:stretch/>
        </p:blipFill>
        <p:spPr>
          <a:xfrm>
            <a:off x="606240" y="1589040"/>
            <a:ext cx="7916760" cy="1401480"/>
          </a:xfrm>
          <a:prstGeom prst="rect">
            <a:avLst/>
          </a:prstGeom>
          <a:noFill/>
          <a:ln w="38160">
            <a:noFill/>
          </a:ln>
        </p:spPr>
      </p:pic>
      <p:pic>
        <p:nvPicPr>
          <p:cNvPr id="24" name="Picture 4"/>
          <p:cNvPicPr/>
          <p:nvPr/>
        </p:nvPicPr>
        <p:blipFill>
          <a:blip r:embed="rId3"/>
          <a:stretch/>
        </p:blipFill>
        <p:spPr>
          <a:xfrm>
            <a:off x="606240" y="3267000"/>
            <a:ext cx="7916760" cy="1015920"/>
          </a:xfrm>
          <a:prstGeom prst="rect">
            <a:avLst/>
          </a:prstGeom>
          <a:noFill/>
          <a:ln w="38160">
            <a:noFill/>
          </a:ln>
        </p:spPr>
      </p:pic>
      <p:sp>
        <p:nvSpPr>
          <p:cNvPr id="25" name="Rectangle 5"/>
          <p:cNvSpPr/>
          <p:nvPr/>
        </p:nvSpPr>
        <p:spPr>
          <a:xfrm>
            <a:off x="0" y="2771640"/>
            <a:ext cx="9144000" cy="36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-46440" rIns="90000" bIns="-46440" anchor="ctr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1800" b="1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6" name="Rectangle 6"/>
          <p:cNvSpPr/>
          <p:nvPr/>
        </p:nvSpPr>
        <p:spPr>
          <a:xfrm>
            <a:off x="0" y="3174840"/>
            <a:ext cx="183960" cy="36684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1800" b="1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7" name="Rectangle 7"/>
          <p:cNvSpPr/>
          <p:nvPr/>
        </p:nvSpPr>
        <p:spPr>
          <a:xfrm>
            <a:off x="0" y="4086000"/>
            <a:ext cx="9144000" cy="36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-46440" rIns="90000" bIns="-46440" anchor="ctr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1800" b="1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28" name="Picture 9"/>
          <p:cNvPicPr/>
          <p:nvPr/>
        </p:nvPicPr>
        <p:blipFill>
          <a:blip r:embed="rId4"/>
          <a:stretch/>
        </p:blipFill>
        <p:spPr>
          <a:xfrm>
            <a:off x="610920" y="4581360"/>
            <a:ext cx="7917120" cy="1015920"/>
          </a:xfrm>
          <a:prstGeom prst="rect">
            <a:avLst/>
          </a:prstGeom>
          <a:noFill/>
          <a:ln w="38160">
            <a:noFill/>
          </a:ln>
        </p:spPr>
      </p:pic>
      <p:sp>
        <p:nvSpPr>
          <p:cNvPr id="29" name="Rectangle 10"/>
          <p:cNvSpPr/>
          <p:nvPr/>
        </p:nvSpPr>
        <p:spPr>
          <a:xfrm>
            <a:off x="0" y="2938320"/>
            <a:ext cx="9144000" cy="36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-46440" rIns="90000" bIns="-46440" anchor="ctr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1800" b="1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0" name="Rectangle 11"/>
          <p:cNvSpPr/>
          <p:nvPr/>
        </p:nvSpPr>
        <p:spPr>
          <a:xfrm>
            <a:off x="0" y="3367080"/>
            <a:ext cx="9144000" cy="36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-46440" rIns="90000" bIns="-46440" anchor="ctr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1800" b="1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1" name="Rectangle 12"/>
          <p:cNvSpPr/>
          <p:nvPr/>
        </p:nvSpPr>
        <p:spPr>
          <a:xfrm>
            <a:off x="0" y="3919320"/>
            <a:ext cx="9144000" cy="36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-46440" rIns="90000" bIns="-46440" anchor="ctr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1800" b="1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683640" y="115200"/>
            <a:ext cx="7846920" cy="1079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sk-SK" sz="28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5. </a:t>
            </a:r>
            <a:r>
              <a:rPr lang="sk-SK" sz="24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DIFERENCIÁLNY POČET FUNKCIE DVOCH PREMENNÝCH</a:t>
            </a:r>
            <a:br>
              <a:rPr sz="2400"/>
            </a:br>
            <a:r>
              <a:rPr lang="sk-SK" sz="18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ZÁKLADNÉ  POJMY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51" name="Picture 3"/>
          <p:cNvPicPr/>
          <p:nvPr/>
        </p:nvPicPr>
        <p:blipFill>
          <a:blip r:embed="rId2"/>
          <a:stretch/>
        </p:blipFill>
        <p:spPr>
          <a:xfrm>
            <a:off x="610920" y="1381125"/>
            <a:ext cx="7917120" cy="1785960"/>
          </a:xfrm>
          <a:prstGeom prst="rect">
            <a:avLst/>
          </a:prstGeom>
          <a:noFill/>
          <a:ln w="38160">
            <a:noFill/>
          </a:ln>
        </p:spPr>
      </p:pic>
      <p:sp>
        <p:nvSpPr>
          <p:cNvPr id="53" name="Rectangle 5"/>
          <p:cNvSpPr/>
          <p:nvPr/>
        </p:nvSpPr>
        <p:spPr>
          <a:xfrm>
            <a:off x="0" y="2747880"/>
            <a:ext cx="9144000" cy="36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-46440" rIns="90000" bIns="-46440" anchor="ctr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1800" b="1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4" name="Rectangle 6"/>
          <p:cNvSpPr/>
          <p:nvPr/>
        </p:nvSpPr>
        <p:spPr>
          <a:xfrm>
            <a:off x="0" y="3719160"/>
            <a:ext cx="9144000" cy="36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-46440" rIns="90000" bIns="-46440" anchor="ctr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1800" b="1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5" name="Rectangle 7"/>
          <p:cNvSpPr/>
          <p:nvPr/>
        </p:nvSpPr>
        <p:spPr>
          <a:xfrm>
            <a:off x="0" y="4109760"/>
            <a:ext cx="9144000" cy="36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-46440" rIns="90000" bIns="-46440" anchor="ctr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1800" b="1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title"/>
          </p:nvPr>
        </p:nvSpPr>
        <p:spPr>
          <a:xfrm>
            <a:off x="683640" y="115200"/>
            <a:ext cx="7846920" cy="1079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sk-SK" sz="28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5. </a:t>
            </a:r>
            <a:r>
              <a:rPr lang="sk-SK" sz="24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DIFERENCIÁLNY POČET FUNKCIE DVOCH PREMENNÝCH</a:t>
            </a:r>
            <a:br>
              <a:rPr sz="2400"/>
            </a:br>
            <a:r>
              <a:rPr lang="sk-SK" sz="18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PARCIÁLNE  DERIVÁCIE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57" name="Picture 6"/>
          <p:cNvPicPr/>
          <p:nvPr/>
        </p:nvPicPr>
        <p:blipFill>
          <a:blip r:embed="rId2"/>
          <a:stretch/>
        </p:blipFill>
        <p:spPr>
          <a:xfrm>
            <a:off x="610920" y="1428750"/>
            <a:ext cx="7917120" cy="3274920"/>
          </a:xfrm>
          <a:prstGeom prst="rect">
            <a:avLst/>
          </a:prstGeom>
          <a:noFill/>
          <a:ln w="38160">
            <a:noFill/>
          </a:ln>
        </p:spPr>
      </p:pic>
      <p:sp>
        <p:nvSpPr>
          <p:cNvPr id="58" name="Rectangle 7"/>
          <p:cNvSpPr/>
          <p:nvPr/>
        </p:nvSpPr>
        <p:spPr>
          <a:xfrm>
            <a:off x="0" y="1725480"/>
            <a:ext cx="9144000" cy="36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-46440" rIns="90000" bIns="-46440" anchor="ctr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1800" b="1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9" name="Rectangle 8"/>
          <p:cNvSpPr/>
          <p:nvPr/>
        </p:nvSpPr>
        <p:spPr>
          <a:xfrm>
            <a:off x="0" y="3506760"/>
            <a:ext cx="9144000" cy="36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-46440" rIns="90000" bIns="-46440" anchor="ctr">
            <a:spAutoFit/>
          </a:bodyPr>
          <a:lstStyle/>
          <a:p>
            <a:pPr>
              <a:tabLst>
                <a:tab pos="0" algn="l"/>
                <a:tab pos="24444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1800" b="1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60" name="Obrázok 59">
            <a:extLst>
              <a:ext uri="{FF2B5EF4-FFF2-40B4-BE49-F238E27FC236}">
                <a16:creationId xmlns:a16="http://schemas.microsoft.com/office/drawing/2014/main" id="{FF8CC41C-6081-451B-B292-5A84CE1CAC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5504690" y="3714750"/>
            <a:ext cx="2706619" cy="28575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laceHolder 1"/>
          <p:cNvSpPr>
            <a:spLocks noGrp="1"/>
          </p:cNvSpPr>
          <p:nvPr>
            <p:ph type="title"/>
          </p:nvPr>
        </p:nvSpPr>
        <p:spPr>
          <a:xfrm>
            <a:off x="683640" y="115200"/>
            <a:ext cx="7846920" cy="1079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sk-SK" sz="28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5. </a:t>
            </a:r>
            <a:r>
              <a:rPr lang="sk-SK" sz="24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DIFERENCIÁLNY POČET FUNKCIE DVOCH PREMENNÝCH</a:t>
            </a:r>
            <a:br>
              <a:rPr sz="2400"/>
            </a:br>
            <a:r>
              <a:rPr lang="sk-SK" sz="18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PARCIÁLNE  DERIVÁCIE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61" name="Picture 4"/>
          <p:cNvPicPr/>
          <p:nvPr/>
        </p:nvPicPr>
        <p:blipFill>
          <a:blip r:embed="rId2"/>
          <a:stretch/>
        </p:blipFill>
        <p:spPr>
          <a:xfrm>
            <a:off x="610920" y="1619250"/>
            <a:ext cx="7917120" cy="2487600"/>
          </a:xfrm>
          <a:prstGeom prst="rect">
            <a:avLst/>
          </a:prstGeom>
          <a:noFill/>
          <a:ln w="38160">
            <a:noFill/>
          </a:ln>
        </p:spPr>
      </p:pic>
      <p:sp>
        <p:nvSpPr>
          <p:cNvPr id="62" name="Rectangle 5"/>
          <p:cNvSpPr/>
          <p:nvPr/>
        </p:nvSpPr>
        <p:spPr>
          <a:xfrm>
            <a:off x="0" y="1725480"/>
            <a:ext cx="9144000" cy="36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-46440" rIns="90000" bIns="-46440" anchor="ctr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1800" b="1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3" name="Rectangle 6"/>
          <p:cNvSpPr/>
          <p:nvPr/>
        </p:nvSpPr>
        <p:spPr>
          <a:xfrm>
            <a:off x="0" y="3506760"/>
            <a:ext cx="9144000" cy="36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-46440" rIns="90000" bIns="-46440" anchor="ctr">
            <a:spAutoFit/>
          </a:bodyPr>
          <a:lstStyle/>
          <a:p>
            <a:pPr>
              <a:tabLst>
                <a:tab pos="0" algn="l"/>
                <a:tab pos="24444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1800" b="1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64" name="Obrázok 63">
            <a:extLst>
              <a:ext uri="{FF2B5EF4-FFF2-40B4-BE49-F238E27FC236}">
                <a16:creationId xmlns:a16="http://schemas.microsoft.com/office/drawing/2014/main" id="{A4465655-DD93-4246-8581-E54E38D041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5504690" y="3333750"/>
            <a:ext cx="2706619" cy="28575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PlaceHolder 1"/>
          <p:cNvSpPr>
            <a:spLocks noGrp="1"/>
          </p:cNvSpPr>
          <p:nvPr>
            <p:ph type="title"/>
          </p:nvPr>
        </p:nvSpPr>
        <p:spPr>
          <a:xfrm>
            <a:off x="683640" y="115200"/>
            <a:ext cx="7846920" cy="1079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sk-SK" sz="28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5. </a:t>
            </a:r>
            <a:r>
              <a:rPr lang="sk-SK" sz="24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DIFERENCIÁLNY POČET FUNKCIE DVOCH PREMENNÝCH</a:t>
            </a:r>
            <a:br>
              <a:rPr sz="2400"/>
            </a:br>
            <a:r>
              <a:rPr lang="sk-SK" sz="18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PARCIÁLNE  DERIVÁCIE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46" name="Picture 5"/>
          <p:cNvPicPr/>
          <p:nvPr/>
        </p:nvPicPr>
        <p:blipFill>
          <a:blip r:embed="rId2"/>
          <a:stretch/>
        </p:blipFill>
        <p:spPr>
          <a:xfrm>
            <a:off x="610920" y="1699920"/>
            <a:ext cx="7917120" cy="3205440"/>
          </a:xfrm>
          <a:prstGeom prst="rect">
            <a:avLst/>
          </a:prstGeom>
          <a:noFill/>
          <a:ln w="38160"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683640" y="115200"/>
            <a:ext cx="7846920" cy="1079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sk-SK" sz="28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5. </a:t>
            </a:r>
            <a:r>
              <a:rPr lang="sk-SK" sz="24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DIFERENCIÁLNY POČET FUNKCIE DVOCH PREMENNÝCH</a:t>
            </a:r>
            <a:br>
              <a:rPr sz="2400"/>
            </a:br>
            <a:r>
              <a:rPr lang="sk-SK" sz="18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PARCIÁLNE  DERIVÁCIE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48" name="Picture 6"/>
          <p:cNvPicPr/>
          <p:nvPr/>
        </p:nvPicPr>
        <p:blipFill>
          <a:blip r:embed="rId2"/>
          <a:stretch/>
        </p:blipFill>
        <p:spPr>
          <a:xfrm>
            <a:off x="610920" y="1557000"/>
            <a:ext cx="7917120" cy="3222720"/>
          </a:xfrm>
          <a:prstGeom prst="rect">
            <a:avLst/>
          </a:prstGeom>
          <a:noFill/>
          <a:ln w="38160">
            <a:noFill/>
          </a:ln>
        </p:spPr>
      </p:pic>
      <p:sp>
        <p:nvSpPr>
          <p:cNvPr id="49" name="Rectangle 7"/>
          <p:cNvSpPr/>
          <p:nvPr/>
        </p:nvSpPr>
        <p:spPr>
          <a:xfrm>
            <a:off x="0" y="2047680"/>
            <a:ext cx="9144000" cy="36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-46440" rIns="90000" bIns="-46440" anchor="ctr">
            <a:spAutoFit/>
          </a:bodyPr>
          <a:lstStyle/>
          <a:p>
            <a:pPr algn="just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1800" b="1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0" name="Rectangle 8"/>
          <p:cNvSpPr/>
          <p:nvPr/>
        </p:nvSpPr>
        <p:spPr>
          <a:xfrm>
            <a:off x="1800" y="3875400"/>
            <a:ext cx="223200" cy="27684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spAutoFit/>
          </a:bodyPr>
          <a:lstStyle/>
          <a:p>
            <a:pPr algn="just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sk-SK" sz="1200" b="1" u="none" strike="noStrike">
                <a:solidFill>
                  <a:srgbClr val="000000"/>
                </a:solidFill>
                <a:effectLst/>
                <a:uFillTx/>
                <a:latin typeface="Arial"/>
                <a:ea typeface="MS Mincho"/>
              </a:rPr>
              <a:t> </a:t>
            </a:r>
            <a:endParaRPr lang="en-US" sz="1200" b="1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1" name="Rectangle 9"/>
          <p:cNvSpPr/>
          <p:nvPr/>
        </p:nvSpPr>
        <p:spPr>
          <a:xfrm>
            <a:off x="0" y="4808520"/>
            <a:ext cx="9144000" cy="36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-46440" rIns="90000" bIns="-46440" anchor="ctr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1800" b="1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PlaceHolder 1"/>
          <p:cNvSpPr>
            <a:spLocks noGrp="1"/>
          </p:cNvSpPr>
          <p:nvPr>
            <p:ph type="title"/>
          </p:nvPr>
        </p:nvSpPr>
        <p:spPr>
          <a:xfrm>
            <a:off x="683640" y="115200"/>
            <a:ext cx="7846920" cy="1079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sk-SK" sz="28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5. </a:t>
            </a:r>
            <a:r>
              <a:rPr lang="sk-SK" sz="24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DIFERENCIÁLNY POČET FUNKCIE DVOCH PREMENNÝCH</a:t>
            </a:r>
            <a:br>
              <a:rPr sz="2400"/>
            </a:br>
            <a:r>
              <a:rPr lang="sk-SK" sz="18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ÚPLNÝ  DIFERENCIÁL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77" name="Picture 7"/>
          <p:cNvPicPr/>
          <p:nvPr/>
        </p:nvPicPr>
        <p:blipFill>
          <a:blip r:embed="rId2"/>
          <a:stretch/>
        </p:blipFill>
        <p:spPr>
          <a:xfrm>
            <a:off x="610920" y="1333500"/>
            <a:ext cx="7917120" cy="2978280"/>
          </a:xfrm>
          <a:prstGeom prst="rect">
            <a:avLst/>
          </a:prstGeom>
          <a:noFill/>
          <a:ln w="38160">
            <a:noFill/>
          </a:ln>
        </p:spPr>
      </p:pic>
      <p:pic>
        <p:nvPicPr>
          <p:cNvPr id="78" name="Obrázok 77">
            <a:extLst>
              <a:ext uri="{FF2B5EF4-FFF2-40B4-BE49-F238E27FC236}">
                <a16:creationId xmlns:a16="http://schemas.microsoft.com/office/drawing/2014/main" id="{8E1356A2-2DA0-4E79-A377-9D33CA3F44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619125" y="4286250"/>
            <a:ext cx="7905750" cy="2543651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title"/>
          </p:nvPr>
        </p:nvSpPr>
        <p:spPr>
          <a:xfrm>
            <a:off x="683640" y="115200"/>
            <a:ext cx="7846920" cy="1079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sk-SK" sz="28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5. </a:t>
            </a:r>
            <a:r>
              <a:rPr lang="sk-SK" sz="24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DIFERENCIÁLNY POČET FUNKCIE DVOCH PREMENNÝCH</a:t>
            </a:r>
            <a:br>
              <a:rPr sz="2400"/>
            </a:br>
            <a:r>
              <a:rPr lang="sk-SK" sz="18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LOKÁLNE  EXTRÉMY  FUNKCIE  DVOCH  PREMENNÝCH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55" name="Picture 5"/>
          <p:cNvPicPr/>
          <p:nvPr/>
        </p:nvPicPr>
        <p:blipFill>
          <a:blip r:embed="rId2"/>
          <a:stretch/>
        </p:blipFill>
        <p:spPr>
          <a:xfrm>
            <a:off x="610920" y="1773000"/>
            <a:ext cx="7917120" cy="3013200"/>
          </a:xfrm>
          <a:prstGeom prst="rect">
            <a:avLst/>
          </a:prstGeom>
          <a:noFill/>
          <a:ln w="38160"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PlaceHolder 1"/>
          <p:cNvSpPr>
            <a:spLocks noGrp="1"/>
          </p:cNvSpPr>
          <p:nvPr>
            <p:ph type="title"/>
          </p:nvPr>
        </p:nvSpPr>
        <p:spPr>
          <a:xfrm>
            <a:off x="683640" y="115200"/>
            <a:ext cx="7846920" cy="1079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sk-SK" sz="28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5. </a:t>
            </a:r>
            <a:r>
              <a:rPr lang="sk-SK" sz="24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DIFERENCIÁLNY POČET FUNKCIE DVOCH PREMENNÝCH</a:t>
            </a:r>
            <a:br>
              <a:rPr sz="2400"/>
            </a:br>
            <a:r>
              <a:rPr lang="sk-SK" sz="18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LOKÁLNE  EXTRÉMY  FUNKCIE  DVOCH  PREMENNÝCH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86" name="Picture 3"/>
          <p:cNvPicPr/>
          <p:nvPr/>
        </p:nvPicPr>
        <p:blipFill>
          <a:blip r:embed="rId2"/>
          <a:stretch/>
        </p:blipFill>
        <p:spPr>
          <a:xfrm>
            <a:off x="381000" y="1524000"/>
            <a:ext cx="5810250" cy="1632217"/>
          </a:xfrm>
          <a:prstGeom prst="rect">
            <a:avLst/>
          </a:prstGeom>
          <a:noFill/>
          <a:ln w="38160">
            <a:noFill/>
          </a:ln>
        </p:spPr>
      </p:pic>
      <p:pic>
        <p:nvPicPr>
          <p:cNvPr id="87" name="Picture 4"/>
          <p:cNvPicPr/>
          <p:nvPr/>
        </p:nvPicPr>
        <p:blipFill>
          <a:blip r:embed="rId3"/>
          <a:stretch/>
        </p:blipFill>
        <p:spPr>
          <a:xfrm>
            <a:off x="381000" y="4095750"/>
            <a:ext cx="5810250" cy="1752163"/>
          </a:xfrm>
          <a:prstGeom prst="rect">
            <a:avLst/>
          </a:prstGeom>
          <a:noFill/>
          <a:ln w="38160">
            <a:noFill/>
          </a:ln>
        </p:spPr>
      </p:pic>
      <p:sp>
        <p:nvSpPr>
          <p:cNvPr id="88" name="Rectangle 5"/>
          <p:cNvSpPr/>
          <p:nvPr/>
        </p:nvSpPr>
        <p:spPr>
          <a:xfrm>
            <a:off x="0" y="1782720"/>
            <a:ext cx="9144000" cy="36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-46440" rIns="90000" bIns="-46440" anchor="ctr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1800" b="1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9" name="Rectangle 6"/>
          <p:cNvSpPr/>
          <p:nvPr/>
        </p:nvSpPr>
        <p:spPr>
          <a:xfrm>
            <a:off x="4463640" y="2991600"/>
            <a:ext cx="216000" cy="24588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spAutoFit/>
          </a:bodyPr>
          <a:lstStyle/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sk-SK" sz="1000" b="1" u="none" strike="noStrike">
                <a:solidFill>
                  <a:srgbClr val="000000"/>
                </a:solidFill>
                <a:effectLst/>
                <a:uFillTx/>
                <a:latin typeface="Arial"/>
                <a:ea typeface="MS Mincho"/>
              </a:rPr>
              <a:t> </a:t>
            </a:r>
            <a:endParaRPr lang="en-US" sz="1000" b="1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0" name="Rectangle 7"/>
          <p:cNvSpPr/>
          <p:nvPr/>
        </p:nvSpPr>
        <p:spPr>
          <a:xfrm>
            <a:off x="0" y="4589280"/>
            <a:ext cx="9144000" cy="36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-46440" rIns="90000" bIns="-46440" anchor="ctr">
            <a:spAutoFit/>
          </a:bodyPr>
          <a:lstStyle/>
          <a:p>
            <a:pPr>
              <a:tabLst>
                <a:tab pos="0" algn="l"/>
                <a:tab pos="24444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1800" b="1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91" name="Obrázok 90">
            <a:extLst>
              <a:ext uri="{FF2B5EF4-FFF2-40B4-BE49-F238E27FC236}">
                <a16:creationId xmlns:a16="http://schemas.microsoft.com/office/drawing/2014/main" id="{321424C6-918A-42A8-9255-8C8724F30A4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6238875" y="1571625"/>
            <a:ext cx="2714625" cy="2171700"/>
          </a:xfrm>
          <a:prstGeom prst="rect">
            <a:avLst/>
          </a:prstGeom>
        </p:spPr>
      </p:pic>
      <p:pic>
        <p:nvPicPr>
          <p:cNvPr id="92" name="Obrázok 91">
            <a:extLst>
              <a:ext uri="{FF2B5EF4-FFF2-40B4-BE49-F238E27FC236}">
                <a16:creationId xmlns:a16="http://schemas.microsoft.com/office/drawing/2014/main" id="{C697C4A6-7D15-403F-98CF-E98199D868A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/>
        </p:blipFill>
        <p:spPr>
          <a:xfrm>
            <a:off x="6238875" y="4143375"/>
            <a:ext cx="2714625" cy="21717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PlaceHolder 1"/>
          <p:cNvSpPr>
            <a:spLocks noGrp="1"/>
          </p:cNvSpPr>
          <p:nvPr>
            <p:ph type="title"/>
          </p:nvPr>
        </p:nvSpPr>
        <p:spPr>
          <a:xfrm>
            <a:off x="683640" y="115200"/>
            <a:ext cx="7846920" cy="1079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sk-SK" sz="28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5. </a:t>
            </a:r>
            <a:r>
              <a:rPr lang="sk-SK" sz="24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DIFERENCIÁLNY POČET FUNKCIE DVOCH PREMENNÝCH</a:t>
            </a:r>
            <a:br>
              <a:rPr sz="2400"/>
            </a:br>
            <a:r>
              <a:rPr lang="sk-SK" sz="18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LOKÁLNE  EXTRÉMY  FUNKCIE  DVOCH  PREMENNÝCH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63" name="Picture 3"/>
          <p:cNvPicPr/>
          <p:nvPr/>
        </p:nvPicPr>
        <p:blipFill>
          <a:blip r:embed="rId2"/>
          <a:stretch/>
        </p:blipFill>
        <p:spPr>
          <a:xfrm>
            <a:off x="610920" y="1773000"/>
            <a:ext cx="7993080" cy="903240"/>
          </a:xfrm>
          <a:prstGeom prst="rect">
            <a:avLst/>
          </a:prstGeom>
          <a:noFill/>
          <a:ln w="38160">
            <a:noFill/>
          </a:ln>
        </p:spPr>
      </p:pic>
      <p:pic>
        <p:nvPicPr>
          <p:cNvPr id="64" name="Picture 4"/>
          <p:cNvPicPr/>
          <p:nvPr/>
        </p:nvPicPr>
        <p:blipFill>
          <a:blip r:embed="rId3"/>
          <a:stretch/>
        </p:blipFill>
        <p:spPr>
          <a:xfrm>
            <a:off x="610920" y="3213000"/>
            <a:ext cx="7917120" cy="2031840"/>
          </a:xfrm>
          <a:prstGeom prst="rect">
            <a:avLst/>
          </a:prstGeom>
          <a:noFill/>
          <a:ln w="38160">
            <a:noFill/>
          </a:ln>
        </p:spPr>
      </p:pic>
      <p:sp>
        <p:nvSpPr>
          <p:cNvPr id="65" name="Rectangle 5"/>
          <p:cNvSpPr/>
          <p:nvPr/>
        </p:nvSpPr>
        <p:spPr>
          <a:xfrm>
            <a:off x="0" y="2496960"/>
            <a:ext cx="9144000" cy="36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-46440" rIns="90000" bIns="-46440" anchor="ctr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1800" b="1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6" name="Rectangle 6"/>
          <p:cNvSpPr/>
          <p:nvPr/>
        </p:nvSpPr>
        <p:spPr>
          <a:xfrm>
            <a:off x="0" y="2982600"/>
            <a:ext cx="9144000" cy="36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-46440" rIns="90000" bIns="-46440" anchor="ctr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1800" b="1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7" name="Rectangle 7"/>
          <p:cNvSpPr/>
          <p:nvPr/>
        </p:nvSpPr>
        <p:spPr>
          <a:xfrm>
            <a:off x="1800" y="4086720"/>
            <a:ext cx="254880" cy="27684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sk-SK" sz="1200" b="1" u="none" strike="noStrike">
                <a:solidFill>
                  <a:srgbClr val="000000"/>
                </a:solidFill>
                <a:effectLst/>
                <a:uFillTx/>
                <a:latin typeface="Arial"/>
                <a:ea typeface="MS Mincho"/>
              </a:rPr>
              <a:t> </a:t>
            </a:r>
            <a:r>
              <a:rPr lang="sk-SK" sz="9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 </a:t>
            </a:r>
            <a:endParaRPr lang="en-US" sz="900" b="1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PlaceHolder 1"/>
          <p:cNvSpPr>
            <a:spLocks noGrp="1"/>
          </p:cNvSpPr>
          <p:nvPr>
            <p:ph type="title"/>
          </p:nvPr>
        </p:nvSpPr>
        <p:spPr>
          <a:xfrm>
            <a:off x="683640" y="115200"/>
            <a:ext cx="7846920" cy="1079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sk-SK" sz="28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5. </a:t>
            </a:r>
            <a:r>
              <a:rPr lang="sk-SK" sz="24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DIFERENCIÁLNY POČET FUNKCIE DVOCH PREMENNÝCH</a:t>
            </a:r>
            <a:br>
              <a:rPr sz="2400"/>
            </a:br>
            <a:r>
              <a:rPr lang="sk-SK" sz="18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LOKÁLNE  EXTRÉMY  FUNKCIE  DVOCH  PREMENNÝCH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69" name="Picture 3"/>
          <p:cNvPicPr/>
          <p:nvPr/>
        </p:nvPicPr>
        <p:blipFill>
          <a:blip r:embed="rId2"/>
          <a:stretch/>
        </p:blipFill>
        <p:spPr>
          <a:xfrm>
            <a:off x="610920" y="1915920"/>
            <a:ext cx="7917120" cy="974880"/>
          </a:xfrm>
          <a:prstGeom prst="rect">
            <a:avLst/>
          </a:prstGeom>
          <a:noFill/>
          <a:ln w="38160">
            <a:noFill/>
          </a:ln>
        </p:spPr>
      </p:pic>
      <p:pic>
        <p:nvPicPr>
          <p:cNvPr id="70" name="Picture 4"/>
          <p:cNvPicPr/>
          <p:nvPr/>
        </p:nvPicPr>
        <p:blipFill>
          <a:blip r:embed="rId3"/>
          <a:stretch/>
        </p:blipFill>
        <p:spPr>
          <a:xfrm>
            <a:off x="610920" y="3357360"/>
            <a:ext cx="7917120" cy="893880"/>
          </a:xfrm>
          <a:prstGeom prst="rect">
            <a:avLst/>
          </a:prstGeom>
          <a:noFill/>
          <a:ln w="38160">
            <a:noFill/>
          </a:ln>
        </p:spPr>
      </p:pic>
      <p:pic>
        <p:nvPicPr>
          <p:cNvPr id="71" name="Picture 5"/>
          <p:cNvPicPr/>
          <p:nvPr/>
        </p:nvPicPr>
        <p:blipFill>
          <a:blip r:embed="rId4"/>
          <a:stretch/>
        </p:blipFill>
        <p:spPr>
          <a:xfrm>
            <a:off x="610920" y="4581360"/>
            <a:ext cx="7558200" cy="449280"/>
          </a:xfrm>
          <a:prstGeom prst="rect">
            <a:avLst/>
          </a:prstGeom>
          <a:noFill/>
          <a:ln w="38160">
            <a:noFill/>
          </a:ln>
        </p:spPr>
      </p:pic>
      <p:sp>
        <p:nvSpPr>
          <p:cNvPr id="72" name="Rectangle 6"/>
          <p:cNvSpPr/>
          <p:nvPr/>
        </p:nvSpPr>
        <p:spPr>
          <a:xfrm>
            <a:off x="-457200" y="2654280"/>
            <a:ext cx="9144000" cy="36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-46440" rIns="90000" bIns="-46440" anchor="ctr">
            <a:spAutoFit/>
          </a:bodyPr>
          <a:lstStyle/>
          <a:p>
            <a:pPr algn="just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1800" b="1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3" name="Rectangle 7"/>
          <p:cNvSpPr/>
          <p:nvPr/>
        </p:nvSpPr>
        <p:spPr>
          <a:xfrm>
            <a:off x="457200" y="3282840"/>
            <a:ext cx="9144000" cy="36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-46440" rIns="90000" bIns="-46440" anchor="ctr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1800" b="1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4" name="Rectangle 8"/>
          <p:cNvSpPr/>
          <p:nvPr/>
        </p:nvSpPr>
        <p:spPr>
          <a:xfrm>
            <a:off x="-455400" y="3691800"/>
            <a:ext cx="256680" cy="24588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spAutoFit/>
          </a:bodyPr>
          <a:lstStyle/>
          <a:p>
            <a:pPr algn="just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sk-SK" sz="1000" b="0" u="none" strike="noStrike">
                <a:solidFill>
                  <a:srgbClr val="000000"/>
                </a:solidFill>
                <a:effectLst/>
                <a:uFillTx/>
                <a:latin typeface="Courier New"/>
                <a:ea typeface="MS Mincho"/>
              </a:rPr>
              <a:t> </a:t>
            </a:r>
            <a:endParaRPr lang="en-US" sz="1000" b="1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5" name="Rectangle 9"/>
          <p:cNvSpPr/>
          <p:nvPr/>
        </p:nvSpPr>
        <p:spPr>
          <a:xfrm>
            <a:off x="-457200" y="4203360"/>
            <a:ext cx="9144000" cy="36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-46440" rIns="90000" bIns="-46440" anchor="ctr">
            <a:spAutoFit/>
          </a:bodyPr>
          <a:lstStyle/>
          <a:p>
            <a:pPr>
              <a:tabLst>
                <a:tab pos="0" algn="l"/>
                <a:tab pos="24444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1800" b="1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PlaceHolder 1"/>
          <p:cNvSpPr>
            <a:spLocks noGrp="1"/>
          </p:cNvSpPr>
          <p:nvPr>
            <p:ph type="title"/>
          </p:nvPr>
        </p:nvSpPr>
        <p:spPr>
          <a:xfrm>
            <a:off x="683640" y="115200"/>
            <a:ext cx="7846920" cy="1079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sk-SK" sz="28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5. </a:t>
            </a:r>
            <a:r>
              <a:rPr lang="sk-SK" sz="24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DIFERENCIÁLNY POČET FUNKCIE DVOCH PREMENNÝCH</a:t>
            </a:r>
            <a:br>
              <a:rPr sz="2400"/>
            </a:br>
            <a:r>
              <a:rPr lang="sk-SK" sz="18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LOKÁLNE  EXTRÉMY  FUNKCIE  DVOCH  PREMENNÝCH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7" name="Rectangle 3"/>
          <p:cNvSpPr/>
          <p:nvPr/>
        </p:nvSpPr>
        <p:spPr>
          <a:xfrm>
            <a:off x="-457200" y="2654280"/>
            <a:ext cx="9144000" cy="36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-46440" rIns="90000" bIns="-46440" anchor="ctr">
            <a:spAutoFit/>
          </a:bodyPr>
          <a:lstStyle/>
          <a:p>
            <a:pPr algn="just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1800" b="1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8" name="Rectangle 4"/>
          <p:cNvSpPr/>
          <p:nvPr/>
        </p:nvSpPr>
        <p:spPr>
          <a:xfrm>
            <a:off x="457200" y="3282840"/>
            <a:ext cx="9144000" cy="36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-46440" rIns="90000" bIns="-46440" anchor="ctr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1800" b="1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9" name="Rectangle 5"/>
          <p:cNvSpPr/>
          <p:nvPr/>
        </p:nvSpPr>
        <p:spPr>
          <a:xfrm>
            <a:off x="-455400" y="3691800"/>
            <a:ext cx="256680" cy="24588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spAutoFit/>
          </a:bodyPr>
          <a:lstStyle/>
          <a:p>
            <a:pPr algn="just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sk-SK" sz="1000" b="0" u="none" strike="noStrike">
                <a:solidFill>
                  <a:srgbClr val="000000"/>
                </a:solidFill>
                <a:effectLst/>
                <a:uFillTx/>
                <a:latin typeface="Courier New"/>
                <a:ea typeface="MS Mincho"/>
              </a:rPr>
              <a:t> </a:t>
            </a:r>
            <a:endParaRPr lang="en-US" sz="1000" b="1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0" name="Rectangle 6"/>
          <p:cNvSpPr/>
          <p:nvPr/>
        </p:nvSpPr>
        <p:spPr>
          <a:xfrm>
            <a:off x="-457200" y="4203360"/>
            <a:ext cx="9144000" cy="36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-46440" rIns="90000" bIns="-46440" anchor="ctr">
            <a:spAutoFit/>
          </a:bodyPr>
          <a:lstStyle/>
          <a:p>
            <a:pPr>
              <a:tabLst>
                <a:tab pos="0" algn="l"/>
                <a:tab pos="24444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1800" b="1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81" name="Picture 7"/>
          <p:cNvPicPr/>
          <p:nvPr/>
        </p:nvPicPr>
        <p:blipFill>
          <a:blip r:embed="rId2"/>
          <a:stretch/>
        </p:blipFill>
        <p:spPr>
          <a:xfrm>
            <a:off x="610920" y="1699920"/>
            <a:ext cx="7917120" cy="2575080"/>
          </a:xfrm>
          <a:prstGeom prst="rect">
            <a:avLst/>
          </a:prstGeom>
          <a:noFill/>
          <a:ln w="38160">
            <a:noFill/>
          </a:ln>
        </p:spPr>
      </p:pic>
      <p:pic>
        <p:nvPicPr>
          <p:cNvPr id="82" name="Picture 8"/>
          <p:cNvPicPr/>
          <p:nvPr/>
        </p:nvPicPr>
        <p:blipFill>
          <a:blip r:embed="rId3"/>
          <a:stretch/>
        </p:blipFill>
        <p:spPr>
          <a:xfrm>
            <a:off x="610920" y="4365360"/>
            <a:ext cx="7558200" cy="2133720"/>
          </a:xfrm>
          <a:prstGeom prst="rect">
            <a:avLst/>
          </a:prstGeom>
          <a:noFill/>
          <a:ln w="38160">
            <a:noFill/>
          </a:ln>
        </p:spPr>
      </p:pic>
      <p:sp>
        <p:nvSpPr>
          <p:cNvPr id="83" name="Rectangle 9"/>
          <p:cNvSpPr/>
          <p:nvPr/>
        </p:nvSpPr>
        <p:spPr>
          <a:xfrm>
            <a:off x="0" y="0"/>
            <a:ext cx="9144000" cy="36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-46440" rIns="90000" bIns="-46440" anchor="ctr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1800" b="1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4" name="Rectangle 10"/>
          <p:cNvSpPr/>
          <p:nvPr/>
        </p:nvSpPr>
        <p:spPr>
          <a:xfrm>
            <a:off x="1440" y="1398960"/>
            <a:ext cx="218880" cy="27684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spAutoFit/>
          </a:bodyPr>
          <a:lstStyle/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sk-SK" sz="12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MS Mincho"/>
              </a:rPr>
              <a:t> </a:t>
            </a:r>
            <a:endParaRPr lang="en-US" sz="1200" b="1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5" name="Rectangle 11"/>
          <p:cNvSpPr/>
          <p:nvPr/>
        </p:nvSpPr>
        <p:spPr>
          <a:xfrm>
            <a:off x="1440" y="2940480"/>
            <a:ext cx="212400" cy="23076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sk-SK" sz="9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 </a:t>
            </a:r>
            <a:endParaRPr lang="en-US" sz="900" b="1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PlaceHolder 1"/>
          <p:cNvSpPr>
            <a:spLocks noGrp="1"/>
          </p:cNvSpPr>
          <p:nvPr>
            <p:ph type="title"/>
          </p:nvPr>
        </p:nvSpPr>
        <p:spPr>
          <a:xfrm>
            <a:off x="683640" y="115200"/>
            <a:ext cx="7846920" cy="1079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sk-SK" sz="28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5. </a:t>
            </a:r>
            <a:r>
              <a:rPr lang="sk-SK" sz="24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DIFERENCIÁLNY POČET FUNKCIE DVOCH PREMENNÝCH</a:t>
            </a:r>
            <a:br>
              <a:rPr sz="2400"/>
            </a:br>
            <a:r>
              <a:rPr lang="sk-SK" sz="18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LOKÁLNE  EXTRÉMY  FUNKCIE  DVOCH  PREMENNÝCH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7" name="Rectangle 3"/>
          <p:cNvSpPr/>
          <p:nvPr/>
        </p:nvSpPr>
        <p:spPr>
          <a:xfrm>
            <a:off x="-457200" y="2654280"/>
            <a:ext cx="9144000" cy="36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-46440" rIns="90000" bIns="-46440" anchor="ctr">
            <a:spAutoFit/>
          </a:bodyPr>
          <a:lstStyle/>
          <a:p>
            <a:pPr algn="just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1800" b="1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8" name="Rectangle 4"/>
          <p:cNvSpPr/>
          <p:nvPr/>
        </p:nvSpPr>
        <p:spPr>
          <a:xfrm>
            <a:off x="457200" y="3282840"/>
            <a:ext cx="9144000" cy="36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-46440" rIns="90000" bIns="-46440" anchor="ctr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1800" b="1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9" name="Rectangle 5"/>
          <p:cNvSpPr/>
          <p:nvPr/>
        </p:nvSpPr>
        <p:spPr>
          <a:xfrm>
            <a:off x="-455400" y="3691800"/>
            <a:ext cx="256680" cy="24588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spAutoFit/>
          </a:bodyPr>
          <a:lstStyle/>
          <a:p>
            <a:pPr algn="just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sk-SK" sz="1000" b="0" u="none" strike="noStrike">
                <a:solidFill>
                  <a:srgbClr val="000000"/>
                </a:solidFill>
                <a:effectLst/>
                <a:uFillTx/>
                <a:latin typeface="Courier New"/>
                <a:ea typeface="MS Mincho"/>
              </a:rPr>
              <a:t> </a:t>
            </a:r>
            <a:endParaRPr lang="en-US" sz="1000" b="1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0" name="Rectangle 6"/>
          <p:cNvSpPr/>
          <p:nvPr/>
        </p:nvSpPr>
        <p:spPr>
          <a:xfrm>
            <a:off x="-457200" y="4203360"/>
            <a:ext cx="9144000" cy="36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-46440" rIns="90000" bIns="-46440" anchor="ctr">
            <a:spAutoFit/>
          </a:bodyPr>
          <a:lstStyle/>
          <a:p>
            <a:pPr>
              <a:tabLst>
                <a:tab pos="0" algn="l"/>
                <a:tab pos="24444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1800" b="1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1" name="Rectangle 7"/>
          <p:cNvSpPr/>
          <p:nvPr/>
        </p:nvSpPr>
        <p:spPr>
          <a:xfrm>
            <a:off x="0" y="0"/>
            <a:ext cx="9144000" cy="36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-46440" rIns="90000" bIns="-46440" anchor="ctr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1800" b="1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2" name="Rectangle 8"/>
          <p:cNvSpPr/>
          <p:nvPr/>
        </p:nvSpPr>
        <p:spPr>
          <a:xfrm>
            <a:off x="1440" y="1398960"/>
            <a:ext cx="218880" cy="27684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spAutoFit/>
          </a:bodyPr>
          <a:lstStyle/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sk-SK" sz="12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MS Mincho"/>
              </a:rPr>
              <a:t> </a:t>
            </a:r>
            <a:endParaRPr lang="en-US" sz="1200" b="1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3" name="Rectangle 9"/>
          <p:cNvSpPr/>
          <p:nvPr/>
        </p:nvSpPr>
        <p:spPr>
          <a:xfrm>
            <a:off x="1440" y="2940480"/>
            <a:ext cx="212400" cy="23076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sk-SK" sz="9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 </a:t>
            </a:r>
            <a:endParaRPr lang="en-US" sz="900" b="1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94" name="Picture 10"/>
          <p:cNvPicPr/>
          <p:nvPr/>
        </p:nvPicPr>
        <p:blipFill>
          <a:blip r:embed="rId2"/>
          <a:stretch/>
        </p:blipFill>
        <p:spPr>
          <a:xfrm>
            <a:off x="610920" y="1699920"/>
            <a:ext cx="7917120" cy="1086120"/>
          </a:xfrm>
          <a:prstGeom prst="rect">
            <a:avLst/>
          </a:prstGeom>
          <a:noFill/>
          <a:ln w="38160">
            <a:noFill/>
          </a:ln>
        </p:spPr>
      </p:pic>
      <p:pic>
        <p:nvPicPr>
          <p:cNvPr id="95" name="Picture 11"/>
          <p:cNvPicPr/>
          <p:nvPr/>
        </p:nvPicPr>
        <p:blipFill>
          <a:blip r:embed="rId3"/>
          <a:stretch/>
        </p:blipFill>
        <p:spPr>
          <a:xfrm>
            <a:off x="610920" y="2923920"/>
            <a:ext cx="7917120" cy="1085760"/>
          </a:xfrm>
          <a:prstGeom prst="rect">
            <a:avLst/>
          </a:prstGeom>
          <a:noFill/>
          <a:ln w="38160">
            <a:noFill/>
          </a:ln>
        </p:spPr>
      </p:pic>
      <p:sp>
        <p:nvSpPr>
          <p:cNvPr id="96" name="Rectangle 14"/>
          <p:cNvSpPr/>
          <p:nvPr/>
        </p:nvSpPr>
        <p:spPr>
          <a:xfrm>
            <a:off x="0" y="2224080"/>
            <a:ext cx="9144000" cy="36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-46440" rIns="90000" bIns="-46440" anchor="ctr">
            <a:spAutoFit/>
          </a:bodyPr>
          <a:lstStyle/>
          <a:p>
            <a:pPr>
              <a:tabLst>
                <a:tab pos="0" algn="l"/>
                <a:tab pos="24444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1800" b="1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7" name="Rectangle 15"/>
          <p:cNvSpPr/>
          <p:nvPr/>
        </p:nvSpPr>
        <p:spPr>
          <a:xfrm>
            <a:off x="0" y="4005000"/>
            <a:ext cx="9144000" cy="36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-46440" rIns="90000" bIns="-46440" anchor="ctr">
            <a:spAutoFit/>
          </a:bodyPr>
          <a:lstStyle/>
          <a:p>
            <a:pPr>
              <a:tabLst>
                <a:tab pos="0" algn="l"/>
                <a:tab pos="24444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1800" b="1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8" name="Rectangle 16"/>
          <p:cNvSpPr/>
          <p:nvPr/>
        </p:nvSpPr>
        <p:spPr>
          <a:xfrm>
            <a:off x="0" y="4633560"/>
            <a:ext cx="9144000" cy="36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-46440" rIns="90000" bIns="-46440" anchor="ctr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1800" b="1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PlaceHolder 1"/>
          <p:cNvSpPr>
            <a:spLocks noGrp="1"/>
          </p:cNvSpPr>
          <p:nvPr>
            <p:ph type="title"/>
          </p:nvPr>
        </p:nvSpPr>
        <p:spPr>
          <a:xfrm>
            <a:off x="683640" y="115200"/>
            <a:ext cx="7846920" cy="1079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sk-SK" sz="28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5. </a:t>
            </a:r>
            <a:r>
              <a:rPr lang="sk-SK" sz="24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DIFERENCIÁLNY POČET FUNKCIE DVOCH PREMENNÝCH</a:t>
            </a:r>
            <a:br>
              <a:rPr sz="2400"/>
            </a:br>
            <a:r>
              <a:rPr lang="sk-SK" sz="18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LOKÁLNE  EXTRÉMY  FUNKCIE  DVOCH  PREMENNÝCH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0" name="Rectangle 3"/>
          <p:cNvSpPr/>
          <p:nvPr/>
        </p:nvSpPr>
        <p:spPr>
          <a:xfrm>
            <a:off x="-457200" y="2654280"/>
            <a:ext cx="9144000" cy="36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-46440" rIns="90000" bIns="-46440" anchor="ctr">
            <a:spAutoFit/>
          </a:bodyPr>
          <a:lstStyle/>
          <a:p>
            <a:pPr algn="just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1800" b="1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1" name="Rectangle 4"/>
          <p:cNvSpPr/>
          <p:nvPr/>
        </p:nvSpPr>
        <p:spPr>
          <a:xfrm>
            <a:off x="457200" y="3282840"/>
            <a:ext cx="9144000" cy="36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-46440" rIns="90000" bIns="-46440" anchor="ctr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1800" b="1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2" name="Rectangle 5"/>
          <p:cNvSpPr/>
          <p:nvPr/>
        </p:nvSpPr>
        <p:spPr>
          <a:xfrm>
            <a:off x="-455400" y="3691800"/>
            <a:ext cx="256680" cy="24588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spAutoFit/>
          </a:bodyPr>
          <a:lstStyle/>
          <a:p>
            <a:pPr algn="just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sk-SK" sz="1000" b="0" u="none" strike="noStrike">
                <a:solidFill>
                  <a:srgbClr val="000000"/>
                </a:solidFill>
                <a:effectLst/>
                <a:uFillTx/>
                <a:latin typeface="Courier New"/>
                <a:ea typeface="MS Mincho"/>
              </a:rPr>
              <a:t> </a:t>
            </a:r>
            <a:endParaRPr lang="en-US" sz="1000" b="1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3" name="Rectangle 6"/>
          <p:cNvSpPr/>
          <p:nvPr/>
        </p:nvSpPr>
        <p:spPr>
          <a:xfrm>
            <a:off x="-457200" y="4203360"/>
            <a:ext cx="9144000" cy="36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-46440" rIns="90000" bIns="-46440" anchor="ctr">
            <a:spAutoFit/>
          </a:bodyPr>
          <a:lstStyle/>
          <a:p>
            <a:pPr>
              <a:tabLst>
                <a:tab pos="0" algn="l"/>
                <a:tab pos="24444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1800" b="1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4" name="Rectangle 7"/>
          <p:cNvSpPr/>
          <p:nvPr/>
        </p:nvSpPr>
        <p:spPr>
          <a:xfrm>
            <a:off x="0" y="0"/>
            <a:ext cx="9144000" cy="36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-46440" rIns="90000" bIns="-46440" anchor="ctr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1800" b="1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5" name="Rectangle 8"/>
          <p:cNvSpPr/>
          <p:nvPr/>
        </p:nvSpPr>
        <p:spPr>
          <a:xfrm>
            <a:off x="1440" y="1398960"/>
            <a:ext cx="218880" cy="27684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spAutoFit/>
          </a:bodyPr>
          <a:lstStyle/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sk-SK" sz="12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MS Mincho"/>
              </a:rPr>
              <a:t> </a:t>
            </a:r>
            <a:endParaRPr lang="en-US" sz="1200" b="1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6" name="Rectangle 9"/>
          <p:cNvSpPr/>
          <p:nvPr/>
        </p:nvSpPr>
        <p:spPr>
          <a:xfrm>
            <a:off x="1440" y="2940480"/>
            <a:ext cx="212400" cy="23076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sk-SK" sz="9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 </a:t>
            </a:r>
            <a:endParaRPr lang="en-US" sz="900" b="1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07" name="Picture 10"/>
          <p:cNvPicPr/>
          <p:nvPr/>
        </p:nvPicPr>
        <p:blipFill>
          <a:blip r:embed="rId2"/>
          <a:stretch/>
        </p:blipFill>
        <p:spPr>
          <a:xfrm>
            <a:off x="610920" y="1699920"/>
            <a:ext cx="7917120" cy="1086120"/>
          </a:xfrm>
          <a:prstGeom prst="rect">
            <a:avLst/>
          </a:prstGeom>
          <a:noFill/>
          <a:ln w="38160">
            <a:noFill/>
          </a:ln>
        </p:spPr>
      </p:pic>
      <p:pic>
        <p:nvPicPr>
          <p:cNvPr id="108" name="Picture 11"/>
          <p:cNvPicPr/>
          <p:nvPr/>
        </p:nvPicPr>
        <p:blipFill>
          <a:blip r:embed="rId3"/>
          <a:stretch/>
        </p:blipFill>
        <p:spPr>
          <a:xfrm>
            <a:off x="610920" y="2923920"/>
            <a:ext cx="7917120" cy="1085760"/>
          </a:xfrm>
          <a:prstGeom prst="rect">
            <a:avLst/>
          </a:prstGeom>
          <a:noFill/>
          <a:ln w="38160">
            <a:noFill/>
          </a:ln>
        </p:spPr>
      </p:pic>
      <p:pic>
        <p:nvPicPr>
          <p:cNvPr id="109" name="Picture 12"/>
          <p:cNvPicPr/>
          <p:nvPr/>
        </p:nvPicPr>
        <p:blipFill>
          <a:blip r:embed="rId4"/>
          <a:stretch/>
        </p:blipFill>
        <p:spPr>
          <a:xfrm>
            <a:off x="610920" y="4221000"/>
            <a:ext cx="7917120" cy="1103400"/>
          </a:xfrm>
          <a:prstGeom prst="rect">
            <a:avLst/>
          </a:prstGeom>
          <a:noFill/>
          <a:ln w="38160">
            <a:noFill/>
          </a:ln>
        </p:spPr>
      </p:pic>
      <p:sp>
        <p:nvSpPr>
          <p:cNvPr id="110" name="Rectangle 14"/>
          <p:cNvSpPr/>
          <p:nvPr/>
        </p:nvSpPr>
        <p:spPr>
          <a:xfrm>
            <a:off x="0" y="2224080"/>
            <a:ext cx="9144000" cy="36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-46440" rIns="90000" bIns="-46440" anchor="ctr">
            <a:spAutoFit/>
          </a:bodyPr>
          <a:lstStyle/>
          <a:p>
            <a:pPr>
              <a:tabLst>
                <a:tab pos="0" algn="l"/>
                <a:tab pos="24444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1800" b="1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1" name="Rectangle 15"/>
          <p:cNvSpPr/>
          <p:nvPr/>
        </p:nvSpPr>
        <p:spPr>
          <a:xfrm>
            <a:off x="0" y="4005000"/>
            <a:ext cx="9144000" cy="36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-46440" rIns="90000" bIns="-46440" anchor="ctr">
            <a:spAutoFit/>
          </a:bodyPr>
          <a:lstStyle/>
          <a:p>
            <a:pPr>
              <a:tabLst>
                <a:tab pos="0" algn="l"/>
                <a:tab pos="24444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1800" b="1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2" name="Rectangle 16"/>
          <p:cNvSpPr/>
          <p:nvPr/>
        </p:nvSpPr>
        <p:spPr>
          <a:xfrm>
            <a:off x="0" y="4633560"/>
            <a:ext cx="9144000" cy="36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-46440" rIns="90000" bIns="-46440" anchor="ctr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1800" b="1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PlaceHolder 1"/>
          <p:cNvSpPr>
            <a:spLocks noGrp="1"/>
          </p:cNvSpPr>
          <p:nvPr>
            <p:ph type="title"/>
          </p:nvPr>
        </p:nvSpPr>
        <p:spPr>
          <a:xfrm>
            <a:off x="683640" y="115200"/>
            <a:ext cx="7846920" cy="1079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sk-SK" sz="28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5. </a:t>
            </a:r>
            <a:r>
              <a:rPr lang="sk-SK" sz="24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DIFERENCIÁLNY POČET FUNKCIE DVOCH PREMENNÝCH</a:t>
            </a:r>
            <a:br>
              <a:rPr sz="2400"/>
            </a:br>
            <a:r>
              <a:rPr lang="sk-SK" sz="18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VIAZANÉ  EXTRÉMY  FUNKCIE  DVOCH  PREMENNÝCH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14" name="Picture 3"/>
          <p:cNvPicPr/>
          <p:nvPr/>
        </p:nvPicPr>
        <p:blipFill>
          <a:blip r:embed="rId2"/>
          <a:stretch/>
        </p:blipFill>
        <p:spPr>
          <a:xfrm>
            <a:off x="610920" y="1628640"/>
            <a:ext cx="7917120" cy="1611360"/>
          </a:xfrm>
          <a:prstGeom prst="rect">
            <a:avLst/>
          </a:prstGeom>
          <a:noFill/>
          <a:ln w="38160">
            <a:noFill/>
          </a:ln>
        </p:spPr>
      </p:pic>
      <p:pic>
        <p:nvPicPr>
          <p:cNvPr id="115" name="Picture 4"/>
          <p:cNvPicPr/>
          <p:nvPr/>
        </p:nvPicPr>
        <p:blipFill>
          <a:blip r:embed="rId3"/>
          <a:stretch/>
        </p:blipFill>
        <p:spPr>
          <a:xfrm>
            <a:off x="610920" y="3484440"/>
            <a:ext cx="7558200" cy="946080"/>
          </a:xfrm>
          <a:prstGeom prst="rect">
            <a:avLst/>
          </a:prstGeom>
          <a:noFill/>
          <a:ln w="38160">
            <a:noFill/>
          </a:ln>
        </p:spPr>
      </p:pic>
      <p:pic>
        <p:nvPicPr>
          <p:cNvPr id="116" name="Picture 5"/>
          <p:cNvPicPr/>
          <p:nvPr/>
        </p:nvPicPr>
        <p:blipFill>
          <a:blip r:embed="rId4"/>
          <a:stretch/>
        </p:blipFill>
        <p:spPr>
          <a:xfrm>
            <a:off x="610920" y="4724280"/>
            <a:ext cx="7558200" cy="1471680"/>
          </a:xfrm>
          <a:prstGeom prst="rect">
            <a:avLst/>
          </a:prstGeom>
          <a:noFill/>
          <a:ln w="38160">
            <a:noFill/>
          </a:ln>
        </p:spPr>
      </p:pic>
      <p:sp>
        <p:nvSpPr>
          <p:cNvPr id="117" name="Rectangle 6"/>
          <p:cNvSpPr/>
          <p:nvPr/>
        </p:nvSpPr>
        <p:spPr>
          <a:xfrm>
            <a:off x="0" y="2168280"/>
            <a:ext cx="9144000" cy="36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-46440" rIns="90000" bIns="-46440" anchor="ctr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1800" b="1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8" name="Rectangle 7"/>
          <p:cNvSpPr/>
          <p:nvPr/>
        </p:nvSpPr>
        <p:spPr>
          <a:xfrm>
            <a:off x="1800" y="3043800"/>
            <a:ext cx="256680" cy="24588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spAutoFit/>
          </a:bodyPr>
          <a:lstStyle/>
          <a:p>
            <a:pPr algn="just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sk-SK" sz="1000" b="0" u="none" strike="noStrike">
                <a:solidFill>
                  <a:srgbClr val="000000"/>
                </a:solidFill>
                <a:effectLst/>
                <a:uFillTx/>
                <a:latin typeface="Courier New"/>
                <a:ea typeface="MS Mincho"/>
              </a:rPr>
              <a:t> </a:t>
            </a:r>
            <a:endParaRPr lang="en-US" sz="1000" b="1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9" name="Rectangle 8"/>
          <p:cNvSpPr/>
          <p:nvPr/>
        </p:nvSpPr>
        <p:spPr>
          <a:xfrm>
            <a:off x="0" y="3850920"/>
            <a:ext cx="9144000" cy="36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-46440" rIns="90000" bIns="-46440" anchor="ctr">
            <a:spAutoFit/>
          </a:bodyPr>
          <a:lstStyle/>
          <a:p>
            <a:pPr>
              <a:tabLst>
                <a:tab pos="0" algn="l"/>
                <a:tab pos="24444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1800" b="1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0" name="Rectangle 9"/>
          <p:cNvSpPr/>
          <p:nvPr/>
        </p:nvSpPr>
        <p:spPr>
          <a:xfrm>
            <a:off x="0" y="4689360"/>
            <a:ext cx="9144000" cy="36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-46440" rIns="90000" bIns="-46440" anchor="ctr">
            <a:spAutoFit/>
          </a:bodyPr>
          <a:lstStyle/>
          <a:p>
            <a:pPr>
              <a:tabLst>
                <a:tab pos="0" algn="l"/>
                <a:tab pos="24444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1800" b="1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PlaceHolder 1"/>
          <p:cNvSpPr>
            <a:spLocks noGrp="1"/>
          </p:cNvSpPr>
          <p:nvPr>
            <p:ph type="title"/>
          </p:nvPr>
        </p:nvSpPr>
        <p:spPr>
          <a:xfrm>
            <a:off x="683640" y="115200"/>
            <a:ext cx="7846920" cy="1079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sk-SK" sz="28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5. </a:t>
            </a:r>
            <a:r>
              <a:rPr lang="sk-SK" sz="24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DIFERENCIÁLNY POČET FUNKCIE DVOCH PREMENNÝCH</a:t>
            </a:r>
            <a:br>
              <a:rPr sz="2400"/>
            </a:br>
            <a:r>
              <a:rPr lang="sk-SK" sz="18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VIAZANÉ  EXTRÉMY  FUNKCIE  DVOCH  PREMENNÝCH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203" name="Picture 3"/>
          <p:cNvPicPr/>
          <p:nvPr/>
        </p:nvPicPr>
        <p:blipFill>
          <a:blip r:embed="rId2"/>
          <a:stretch/>
        </p:blipFill>
        <p:spPr>
          <a:xfrm>
            <a:off x="610920" y="1381125"/>
            <a:ext cx="7917120" cy="1611360"/>
          </a:xfrm>
          <a:prstGeom prst="rect">
            <a:avLst/>
          </a:prstGeom>
          <a:noFill/>
          <a:ln w="38160">
            <a:noFill/>
          </a:ln>
        </p:spPr>
      </p:pic>
      <p:pic>
        <p:nvPicPr>
          <p:cNvPr id="204" name="Picture 4"/>
          <p:cNvPicPr/>
          <p:nvPr/>
        </p:nvPicPr>
        <p:blipFill>
          <a:blip r:embed="rId3"/>
          <a:stretch/>
        </p:blipFill>
        <p:spPr>
          <a:xfrm>
            <a:off x="610920" y="3000375"/>
            <a:ext cx="7558200" cy="946080"/>
          </a:xfrm>
          <a:prstGeom prst="rect">
            <a:avLst/>
          </a:prstGeom>
          <a:noFill/>
          <a:ln w="38160">
            <a:noFill/>
          </a:ln>
        </p:spPr>
      </p:pic>
      <p:sp>
        <p:nvSpPr>
          <p:cNvPr id="205" name="Rectangle 6"/>
          <p:cNvSpPr/>
          <p:nvPr/>
        </p:nvSpPr>
        <p:spPr>
          <a:xfrm>
            <a:off x="0" y="2168280"/>
            <a:ext cx="9144000" cy="36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-46440" rIns="90000" bIns="-46440" anchor="ctr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1800" b="1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6" name="Rectangle 7"/>
          <p:cNvSpPr/>
          <p:nvPr/>
        </p:nvSpPr>
        <p:spPr>
          <a:xfrm>
            <a:off x="1800" y="3043800"/>
            <a:ext cx="256680" cy="24588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spAutoFit/>
          </a:bodyPr>
          <a:lstStyle/>
          <a:p>
            <a:pPr algn="just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sk-SK" sz="1000" b="0" u="none" strike="noStrike">
                <a:solidFill>
                  <a:srgbClr val="000000"/>
                </a:solidFill>
                <a:effectLst/>
                <a:uFillTx/>
                <a:latin typeface="Courier New"/>
                <a:ea typeface="MS Mincho"/>
              </a:rPr>
              <a:t> </a:t>
            </a:r>
            <a:endParaRPr lang="en-US" sz="1000" b="1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7" name="Rectangle 8"/>
          <p:cNvSpPr/>
          <p:nvPr/>
        </p:nvSpPr>
        <p:spPr>
          <a:xfrm>
            <a:off x="0" y="3850920"/>
            <a:ext cx="9144000" cy="36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-46440" rIns="90000" bIns="-46440" anchor="ctr">
            <a:spAutoFit/>
          </a:bodyPr>
          <a:lstStyle/>
          <a:p>
            <a:pPr>
              <a:tabLst>
                <a:tab pos="0" algn="l"/>
                <a:tab pos="24444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1800" b="1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8" name="Rectangle 9"/>
          <p:cNvSpPr/>
          <p:nvPr/>
        </p:nvSpPr>
        <p:spPr>
          <a:xfrm>
            <a:off x="0" y="4689360"/>
            <a:ext cx="9144000" cy="36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-46440" rIns="90000" bIns="-46440" anchor="ctr">
            <a:spAutoFit/>
          </a:bodyPr>
          <a:lstStyle/>
          <a:p>
            <a:pPr>
              <a:tabLst>
                <a:tab pos="0" algn="l"/>
                <a:tab pos="24444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1800" b="1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209" name="Obrázok 208">
            <a:extLst>
              <a:ext uri="{FF2B5EF4-FFF2-40B4-BE49-F238E27FC236}">
                <a16:creationId xmlns:a16="http://schemas.microsoft.com/office/drawing/2014/main" id="{02150D2E-01C1-468A-A05B-90F297EFFB6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404689" y="3984302"/>
            <a:ext cx="8191500" cy="27305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PlaceHolder 1"/>
          <p:cNvSpPr>
            <a:spLocks noGrp="1"/>
          </p:cNvSpPr>
          <p:nvPr>
            <p:ph type="title"/>
          </p:nvPr>
        </p:nvSpPr>
        <p:spPr>
          <a:xfrm>
            <a:off x="683640" y="115200"/>
            <a:ext cx="7846920" cy="1079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sk-SK" sz="28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5. </a:t>
            </a:r>
            <a:r>
              <a:rPr lang="sk-SK" sz="24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DIFERENCIÁLNY POČET FUNKCIE DVOCH PREMENNÝCH</a:t>
            </a:r>
            <a:br>
              <a:rPr sz="2400"/>
            </a:br>
            <a:r>
              <a:rPr lang="sk-SK" sz="18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VIAZANÉ  EXTRÉMY  FUNKCIE  DVOCH  PREMENNÝCH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22" name="Picture 4"/>
          <p:cNvPicPr/>
          <p:nvPr/>
        </p:nvPicPr>
        <p:blipFill>
          <a:blip r:embed="rId2"/>
          <a:stretch/>
        </p:blipFill>
        <p:spPr>
          <a:xfrm>
            <a:off x="610920" y="4221000"/>
            <a:ext cx="7917120" cy="752400"/>
          </a:xfrm>
          <a:prstGeom prst="rect">
            <a:avLst/>
          </a:prstGeom>
          <a:noFill/>
          <a:ln w="38160">
            <a:noFill/>
          </a:ln>
        </p:spPr>
      </p:pic>
      <p:sp>
        <p:nvSpPr>
          <p:cNvPr id="123" name="Rectangle 5"/>
          <p:cNvSpPr/>
          <p:nvPr/>
        </p:nvSpPr>
        <p:spPr>
          <a:xfrm>
            <a:off x="0" y="2681280"/>
            <a:ext cx="9144000" cy="36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-46440" rIns="90000" bIns="-46440" anchor="ctr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1800" b="1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4" name="Rectangle 6"/>
          <p:cNvSpPr/>
          <p:nvPr/>
        </p:nvSpPr>
        <p:spPr>
          <a:xfrm>
            <a:off x="0" y="3767040"/>
            <a:ext cx="9144000" cy="36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-46440" rIns="90000" bIns="-46440" anchor="ctr">
            <a:spAutoFit/>
          </a:bodyPr>
          <a:lstStyle/>
          <a:p>
            <a:pPr>
              <a:tabLst>
                <a:tab pos="0" algn="l"/>
                <a:tab pos="228600" algn="l"/>
                <a:tab pos="24444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1800" b="1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5" name="Rectangle 7"/>
          <p:cNvSpPr/>
          <p:nvPr/>
        </p:nvSpPr>
        <p:spPr>
          <a:xfrm>
            <a:off x="0" y="4176360"/>
            <a:ext cx="9144000" cy="36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-46440" rIns="90000" bIns="-46440" anchor="ctr">
            <a:spAutoFit/>
          </a:bodyPr>
          <a:lstStyle/>
          <a:p>
            <a:pPr>
              <a:tabLst>
                <a:tab pos="0" algn="l"/>
                <a:tab pos="24444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1800" b="1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26" name="Picture 8"/>
          <p:cNvPicPr/>
          <p:nvPr/>
        </p:nvPicPr>
        <p:blipFill>
          <a:blip r:embed="rId3"/>
          <a:stretch/>
        </p:blipFill>
        <p:spPr>
          <a:xfrm>
            <a:off x="680760" y="1709640"/>
            <a:ext cx="7777440" cy="2082600"/>
          </a:xfrm>
          <a:prstGeom prst="rect">
            <a:avLst/>
          </a:prstGeom>
          <a:noFill/>
          <a:ln w="38160"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PlaceHolder 1"/>
          <p:cNvSpPr>
            <a:spLocks noGrp="1"/>
          </p:cNvSpPr>
          <p:nvPr>
            <p:ph type="title"/>
          </p:nvPr>
        </p:nvSpPr>
        <p:spPr>
          <a:xfrm>
            <a:off x="683640" y="115200"/>
            <a:ext cx="7846920" cy="1079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sk-SK" sz="28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5. </a:t>
            </a:r>
            <a:r>
              <a:rPr lang="sk-SK" sz="24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DIFERENCIÁLNY POČET FUNKCIE DVOCH PREMENNÝCH</a:t>
            </a:r>
            <a:br>
              <a:rPr sz="2400"/>
            </a:br>
            <a:r>
              <a:rPr lang="sk-SK" sz="18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VIAZANÉ  EXTRÉMY  FUNKCIE  DVOCH  PREMENNÝCH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28" name="Picture 3"/>
          <p:cNvPicPr/>
          <p:nvPr/>
        </p:nvPicPr>
        <p:blipFill>
          <a:blip r:embed="rId2"/>
          <a:stretch/>
        </p:blipFill>
        <p:spPr>
          <a:xfrm>
            <a:off x="610920" y="1628640"/>
            <a:ext cx="7917120" cy="2400120"/>
          </a:xfrm>
          <a:prstGeom prst="rect">
            <a:avLst/>
          </a:prstGeom>
          <a:noFill/>
          <a:ln w="38160">
            <a:noFill/>
          </a:ln>
        </p:spPr>
      </p:pic>
      <p:pic>
        <p:nvPicPr>
          <p:cNvPr id="129" name="Picture 4"/>
          <p:cNvPicPr/>
          <p:nvPr/>
        </p:nvPicPr>
        <p:blipFill>
          <a:blip r:embed="rId3"/>
          <a:stretch/>
        </p:blipFill>
        <p:spPr>
          <a:xfrm>
            <a:off x="610920" y="4581360"/>
            <a:ext cx="7558200" cy="882720"/>
          </a:xfrm>
          <a:prstGeom prst="rect">
            <a:avLst/>
          </a:prstGeom>
          <a:noFill/>
          <a:ln w="38160">
            <a:noFill/>
          </a:ln>
        </p:spPr>
      </p:pic>
      <p:sp>
        <p:nvSpPr>
          <p:cNvPr id="130" name="Rectangle 5"/>
          <p:cNvSpPr/>
          <p:nvPr/>
        </p:nvSpPr>
        <p:spPr>
          <a:xfrm>
            <a:off x="0" y="2263680"/>
            <a:ext cx="9144000" cy="36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-46440" rIns="90000" bIns="-46440" anchor="ctr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1800" b="1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1" name="Rectangle 6"/>
          <p:cNvSpPr/>
          <p:nvPr/>
        </p:nvSpPr>
        <p:spPr>
          <a:xfrm>
            <a:off x="1800" y="3567600"/>
            <a:ext cx="223200" cy="27684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sk-SK" sz="1200" b="0" u="none" strike="noStrike">
                <a:solidFill>
                  <a:srgbClr val="000000"/>
                </a:solidFill>
                <a:effectLst/>
                <a:uFillTx/>
                <a:latin typeface="Arial"/>
                <a:ea typeface="Times New Roman"/>
              </a:rPr>
              <a:t> </a:t>
            </a:r>
            <a:endParaRPr lang="en-US" sz="1200" b="1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2" name="Rectangle 7"/>
          <p:cNvSpPr/>
          <p:nvPr/>
        </p:nvSpPr>
        <p:spPr>
          <a:xfrm>
            <a:off x="1440" y="4366080"/>
            <a:ext cx="212400" cy="23076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sk-SK" sz="9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 </a:t>
            </a:r>
            <a:endParaRPr lang="en-US" sz="900" b="1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PlaceHolder 1"/>
          <p:cNvSpPr>
            <a:spLocks noGrp="1"/>
          </p:cNvSpPr>
          <p:nvPr>
            <p:ph type="title"/>
          </p:nvPr>
        </p:nvSpPr>
        <p:spPr>
          <a:xfrm>
            <a:off x="683640" y="115200"/>
            <a:ext cx="7846920" cy="1079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sk-SK" sz="28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5. </a:t>
            </a:r>
            <a:r>
              <a:rPr lang="sk-SK" sz="24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DIFERENCIÁLNY POČET FUNKCIE DVOCH PREMENNÝCH</a:t>
            </a:r>
            <a:br>
              <a:rPr sz="2400"/>
            </a:br>
            <a:r>
              <a:rPr lang="sk-SK" sz="18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VIAZANÉ  EXTRÉMY  FUNKCIE  DVOCH  PREMENNÝCH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4" name="Rectangle 3"/>
          <p:cNvSpPr/>
          <p:nvPr/>
        </p:nvSpPr>
        <p:spPr>
          <a:xfrm>
            <a:off x="0" y="2263680"/>
            <a:ext cx="9144000" cy="36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-46440" rIns="90000" bIns="-46440" anchor="ctr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1800" b="1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5" name="Rectangle 4"/>
          <p:cNvSpPr/>
          <p:nvPr/>
        </p:nvSpPr>
        <p:spPr>
          <a:xfrm>
            <a:off x="1800" y="3567600"/>
            <a:ext cx="223200" cy="27684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sk-SK" sz="1200" b="0" u="none" strike="noStrike">
                <a:solidFill>
                  <a:srgbClr val="000000"/>
                </a:solidFill>
                <a:effectLst/>
                <a:uFillTx/>
                <a:latin typeface="Arial"/>
                <a:ea typeface="Times New Roman"/>
              </a:rPr>
              <a:t> </a:t>
            </a:r>
            <a:endParaRPr lang="en-US" sz="1200" b="1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6" name="Rectangle 5"/>
          <p:cNvSpPr/>
          <p:nvPr/>
        </p:nvSpPr>
        <p:spPr>
          <a:xfrm>
            <a:off x="1440" y="4366080"/>
            <a:ext cx="212400" cy="23076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sk-SK" sz="9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 </a:t>
            </a:r>
            <a:endParaRPr lang="en-US" sz="900" b="1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37" name="Picture 6"/>
          <p:cNvPicPr/>
          <p:nvPr/>
        </p:nvPicPr>
        <p:blipFill>
          <a:blip r:embed="rId2"/>
          <a:stretch/>
        </p:blipFill>
        <p:spPr>
          <a:xfrm>
            <a:off x="610920" y="1773000"/>
            <a:ext cx="7558200" cy="1042920"/>
          </a:xfrm>
          <a:prstGeom prst="rect">
            <a:avLst/>
          </a:prstGeom>
          <a:noFill/>
          <a:ln w="38160">
            <a:noFill/>
          </a:ln>
        </p:spPr>
      </p:pic>
      <p:pic>
        <p:nvPicPr>
          <p:cNvPr id="138" name="Picture 7"/>
          <p:cNvPicPr/>
          <p:nvPr/>
        </p:nvPicPr>
        <p:blipFill>
          <a:blip r:embed="rId3"/>
          <a:stretch/>
        </p:blipFill>
        <p:spPr>
          <a:xfrm>
            <a:off x="610920" y="3174840"/>
            <a:ext cx="7558200" cy="1042920"/>
          </a:xfrm>
          <a:prstGeom prst="rect">
            <a:avLst/>
          </a:prstGeom>
          <a:noFill/>
          <a:ln w="38160">
            <a:noFill/>
          </a:ln>
        </p:spPr>
      </p:pic>
      <p:sp>
        <p:nvSpPr>
          <p:cNvPr id="139" name="Rectangle 9"/>
          <p:cNvSpPr/>
          <p:nvPr/>
        </p:nvSpPr>
        <p:spPr>
          <a:xfrm>
            <a:off x="2330640" y="2123280"/>
            <a:ext cx="256680" cy="24588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spAutoFit/>
          </a:bodyPr>
          <a:lstStyle/>
          <a:p>
            <a:pPr algn="just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sk-SK" sz="1000" b="0" u="none" strike="noStrike">
                <a:solidFill>
                  <a:srgbClr val="000000"/>
                </a:solidFill>
                <a:effectLst/>
                <a:uFillTx/>
                <a:latin typeface="Courier New"/>
                <a:ea typeface="MS Mincho"/>
              </a:rPr>
              <a:t> </a:t>
            </a:r>
            <a:endParaRPr lang="en-US" sz="1000" b="1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0" name="Rectangle 10"/>
          <p:cNvSpPr/>
          <p:nvPr/>
        </p:nvSpPr>
        <p:spPr>
          <a:xfrm>
            <a:off x="2330640" y="2986920"/>
            <a:ext cx="256680" cy="24588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spAutoFit/>
          </a:bodyPr>
          <a:lstStyle/>
          <a:p>
            <a:pPr algn="just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sk-SK" sz="1000" b="0" u="none" strike="noStrike">
                <a:solidFill>
                  <a:srgbClr val="000000"/>
                </a:solidFill>
                <a:effectLst/>
                <a:uFillTx/>
                <a:latin typeface="Courier New"/>
                <a:ea typeface="MS Mincho"/>
              </a:rPr>
              <a:t> </a:t>
            </a:r>
            <a:endParaRPr lang="en-US" sz="1000" b="1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1" name="Rectangle 11"/>
          <p:cNvSpPr/>
          <p:nvPr/>
        </p:nvSpPr>
        <p:spPr>
          <a:xfrm>
            <a:off x="2330640" y="3850560"/>
            <a:ext cx="256680" cy="24588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spAutoFit/>
          </a:bodyPr>
          <a:lstStyle/>
          <a:p>
            <a:pPr algn="just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sk-SK" sz="1000" b="0" u="none" strike="noStrike">
                <a:solidFill>
                  <a:srgbClr val="000000"/>
                </a:solidFill>
                <a:effectLst/>
                <a:uFillTx/>
                <a:latin typeface="Courier New"/>
                <a:ea typeface="MS Mincho"/>
              </a:rPr>
              <a:t> </a:t>
            </a:r>
            <a:endParaRPr lang="en-US" sz="1000" b="1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42" name="Picture 30"/>
          <p:cNvPicPr/>
          <p:nvPr/>
        </p:nvPicPr>
        <p:blipFill>
          <a:blip r:embed="rId4"/>
          <a:stretch/>
        </p:blipFill>
        <p:spPr>
          <a:xfrm>
            <a:off x="610920" y="4365360"/>
            <a:ext cx="7848720" cy="1563840"/>
          </a:xfrm>
          <a:prstGeom prst="rect">
            <a:avLst/>
          </a:prstGeom>
          <a:noFill/>
          <a:ln w="38160"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2467</TotalTime>
  <Words>258</Words>
  <Application>Microsoft Office PowerPoint</Application>
  <PresentationFormat>Prezentácia na obrazovke (4:3)</PresentationFormat>
  <Paragraphs>42</Paragraphs>
  <Slides>20</Slides>
  <Notes>0</Notes>
  <HiddenSlides>0</HiddenSlides>
  <MMClips>0</MMClips>
  <ScaleCrop>false</ScaleCrop>
  <HeadingPairs>
    <vt:vector size="6" baseType="variant">
      <vt:variant>
        <vt:lpstr>Použité písma</vt:lpstr>
      </vt:variant>
      <vt:variant>
        <vt:i4>3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20</vt:i4>
      </vt:variant>
    </vt:vector>
  </HeadingPairs>
  <TitlesOfParts>
    <vt:vector size="24" baseType="lpstr">
      <vt:lpstr>Arial</vt:lpstr>
      <vt:lpstr>Courier New</vt:lpstr>
      <vt:lpstr>Times New Roman</vt:lpstr>
      <vt:lpstr>Office</vt:lpstr>
      <vt:lpstr>5. DIFERENCIÁLNY POČET FUNKCIE DVOCH PREMENNÝCH ZÁKLADNÉ  POJMY</vt:lpstr>
      <vt:lpstr>5. DIFERENCIÁLNY POČET FUNKCIE DVOCH PREMENNÝCH ZÁKLADNÉ  POJMY</vt:lpstr>
      <vt:lpstr>5. DIFERENCIÁLNY POČET FUNKCIE DVOCH PREMENNÝCH ZÁKLADNÉ  POJMY</vt:lpstr>
      <vt:lpstr>5. DIFERENCIÁLNY POČET FUNKCIE DVOCH PREMENNÝCH PARCIÁLNE  DERIVÁCIE</vt:lpstr>
      <vt:lpstr>5. DIFERENCIÁLNY POČET FUNKCIE DVOCH PREMENNÝCH PARCIÁLNE  DERIVÁCIE</vt:lpstr>
      <vt:lpstr>5. DIFERENCIÁLNY POČET FUNKCIE DVOCH PREMENNÝCH PARCIÁLNE  DERIVÁCIE</vt:lpstr>
      <vt:lpstr>5. DIFERENCIÁLNY POČET FUNKCIE DVOCH PREMENNÝCH PARCIÁLNE  DERIVÁCIE</vt:lpstr>
      <vt:lpstr>5. DIFERENCIÁLNY POČET FUNKCIE DVOCH PREMENNÝCH ÚPLNÝ  DIFERENCIÁL</vt:lpstr>
      <vt:lpstr>5. DIFERENCIÁLNY POČET FUNKCIE DVOCH PREMENNÝCH LOKÁLNE  EXTRÉMY  FUNKCIE  DVOCH  PREMENNÝCH</vt:lpstr>
      <vt:lpstr>5. DIFERENCIÁLNY POČET FUNKCIE DVOCH PREMENNÝCH LOKÁLNE  EXTRÉMY  FUNKCIE  DVOCH  PREMENNÝCH</vt:lpstr>
      <vt:lpstr>5. DIFERENCIÁLNY POČET FUNKCIE DVOCH PREMENNÝCH LOKÁLNE  EXTRÉMY  FUNKCIE  DVOCH  PREMENNÝCH</vt:lpstr>
      <vt:lpstr>5. DIFERENCIÁLNY POČET FUNKCIE DVOCH PREMENNÝCH LOKÁLNE  EXTRÉMY  FUNKCIE  DVOCH  PREMENNÝCH</vt:lpstr>
      <vt:lpstr>5. DIFERENCIÁLNY POČET FUNKCIE DVOCH PREMENNÝCH LOKÁLNE  EXTRÉMY  FUNKCIE  DVOCH  PREMENNÝCH</vt:lpstr>
      <vt:lpstr>5. DIFERENCIÁLNY POČET FUNKCIE DVOCH PREMENNÝCH LOKÁLNE  EXTRÉMY  FUNKCIE  DVOCH  PREMENNÝCH</vt:lpstr>
      <vt:lpstr>5. DIFERENCIÁLNY POČET FUNKCIE DVOCH PREMENNÝCH LOKÁLNE  EXTRÉMY  FUNKCIE  DVOCH  PREMENNÝCH</vt:lpstr>
      <vt:lpstr>5. DIFERENCIÁLNY POČET FUNKCIE DVOCH PREMENNÝCH VIAZANÉ  EXTRÉMY  FUNKCIE  DVOCH  PREMENNÝCH</vt:lpstr>
      <vt:lpstr>5. DIFERENCIÁLNY POČET FUNKCIE DVOCH PREMENNÝCH VIAZANÉ  EXTRÉMY  FUNKCIE  DVOCH  PREMENNÝCH</vt:lpstr>
      <vt:lpstr>5. DIFERENCIÁLNY POČET FUNKCIE DVOCH PREMENNÝCH VIAZANÉ  EXTRÉMY  FUNKCIE  DVOCH  PREMENNÝCH</vt:lpstr>
      <vt:lpstr>5. DIFERENCIÁLNY POČET FUNKCIE DVOCH PREMENNÝCH VIAZANÉ  EXTRÉMY  FUNKCIE  DVOCH  PREMENNÝCH</vt:lpstr>
      <vt:lpstr>5. DIFERENCIÁLNY POČET FUNKCIE DVOCH PREMENNÝCH VIAZANÉ  EXTRÉMY  FUNKCIE  DVOCH  PREMENNÝCH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0.  NEURČITÝ INTEGRÁL</dc:title>
  <dc:subject/>
  <dc:creator>Anička GRINČOVÁ</dc:creator>
  <dc:description/>
  <cp:lastModifiedBy>Anna Grinčová</cp:lastModifiedBy>
  <cp:revision>41</cp:revision>
  <dcterms:created xsi:type="dcterms:W3CDTF">2010-09-17T06:41:47Z</dcterms:created>
  <dcterms:modified xsi:type="dcterms:W3CDTF">2026-11-03T15:33:01Z</dcterms:modified>
  <dc:language>en-US</dc:language>
</cp:coreProperties>
</file>